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9"/>
  </p:notesMasterIdLst>
  <p:handoutMasterIdLst>
    <p:handoutMasterId r:id="rId50"/>
  </p:handoutMasterIdLst>
  <p:sldIdLst>
    <p:sldId id="270" r:id="rId2"/>
    <p:sldId id="324" r:id="rId3"/>
    <p:sldId id="275" r:id="rId4"/>
    <p:sldId id="356" r:id="rId5"/>
    <p:sldId id="328" r:id="rId6"/>
    <p:sldId id="330" r:id="rId7"/>
    <p:sldId id="331" r:id="rId8"/>
    <p:sldId id="353" r:id="rId9"/>
    <p:sldId id="332" r:id="rId10"/>
    <p:sldId id="333" r:id="rId11"/>
    <p:sldId id="334" r:id="rId12"/>
    <p:sldId id="335" r:id="rId13"/>
    <p:sldId id="336" r:id="rId14"/>
    <p:sldId id="343" r:id="rId15"/>
    <p:sldId id="352" r:id="rId16"/>
    <p:sldId id="355" r:id="rId17"/>
    <p:sldId id="337" r:id="rId18"/>
    <p:sldId id="338" r:id="rId19"/>
    <p:sldId id="339" r:id="rId20"/>
    <p:sldId id="340" r:id="rId21"/>
    <p:sldId id="354" r:id="rId22"/>
    <p:sldId id="349" r:id="rId23"/>
    <p:sldId id="325" r:id="rId24"/>
    <p:sldId id="350" r:id="rId25"/>
    <p:sldId id="327" r:id="rId26"/>
    <p:sldId id="371" r:id="rId27"/>
    <p:sldId id="372" r:id="rId28"/>
    <p:sldId id="373" r:id="rId29"/>
    <p:sldId id="364" r:id="rId30"/>
    <p:sldId id="351" r:id="rId31"/>
    <p:sldId id="358" r:id="rId32"/>
    <p:sldId id="359" r:id="rId33"/>
    <p:sldId id="360" r:id="rId34"/>
    <p:sldId id="369" r:id="rId35"/>
    <p:sldId id="361" r:id="rId36"/>
    <p:sldId id="362" r:id="rId37"/>
    <p:sldId id="365" r:id="rId38"/>
    <p:sldId id="366" r:id="rId39"/>
    <p:sldId id="368" r:id="rId40"/>
    <p:sldId id="363" r:id="rId41"/>
    <p:sldId id="370" r:id="rId42"/>
    <p:sldId id="357" r:id="rId43"/>
    <p:sldId id="329" r:id="rId44"/>
    <p:sldId id="341" r:id="rId45"/>
    <p:sldId id="342" r:id="rId46"/>
    <p:sldId id="295" r:id="rId47"/>
    <p:sldId id="289" r:id="rId4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0000"/>
    <a:srgbClr val="FFFF00"/>
    <a:srgbClr val="00006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6" autoAdjust="0"/>
    <p:restoredTop sz="76419" autoAdjust="0"/>
  </p:normalViewPr>
  <p:slideViewPr>
    <p:cSldViewPr>
      <p:cViewPr varScale="1">
        <p:scale>
          <a:sx n="86" d="100"/>
          <a:sy n="86" d="100"/>
        </p:scale>
        <p:origin x="244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5874"/>
    </p:cViewPr>
  </p:sorterViewPr>
  <p:notesViewPr>
    <p:cSldViewPr>
      <p:cViewPr varScale="1">
        <p:scale>
          <a:sx n="55" d="100"/>
          <a:sy n="55" d="100"/>
        </p:scale>
        <p:origin x="-187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a:defRPr sz="1200"/>
            </a:lvl1pPr>
          </a:lstStyle>
          <a:p>
            <a:pPr>
              <a:defRPr/>
            </a:pPr>
            <a:endParaRPr lang="en-US"/>
          </a:p>
        </p:txBody>
      </p:sp>
      <p:sp>
        <p:nvSpPr>
          <p:cNvPr id="9219" name="Rectangle 3"/>
          <p:cNvSpPr>
            <a:spLocks noGrp="1" noChangeArrowheads="1"/>
          </p:cNvSpPr>
          <p:nvPr>
            <p:ph type="dt" sz="quarter" idx="1"/>
          </p:nvPr>
        </p:nvSpPr>
        <p:spPr bwMode="auto">
          <a:xfrm>
            <a:off x="3972773"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a:defRPr sz="1200"/>
            </a:lvl1pPr>
          </a:lstStyle>
          <a:p>
            <a:pPr>
              <a:defRPr/>
            </a:pPr>
            <a:endParaRPr lang="en-US"/>
          </a:p>
        </p:txBody>
      </p:sp>
      <p:sp>
        <p:nvSpPr>
          <p:cNvPr id="9220" name="Rectangle 4"/>
          <p:cNvSpPr>
            <a:spLocks noGrp="1" noChangeArrowheads="1"/>
          </p:cNvSpPr>
          <p:nvPr>
            <p:ph type="ftr" sz="quarter" idx="2"/>
          </p:nvPr>
        </p:nvSpPr>
        <p:spPr bwMode="auto">
          <a:xfrm>
            <a:off x="0"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2415">
              <a:defRPr sz="1200"/>
            </a:lvl1pPr>
          </a:lstStyle>
          <a:p>
            <a:pPr>
              <a:defRPr/>
            </a:pPr>
            <a:endParaRPr lang="en-US"/>
          </a:p>
        </p:txBody>
      </p:sp>
      <p:sp>
        <p:nvSpPr>
          <p:cNvPr id="9221" name="Rectangle 5"/>
          <p:cNvSpPr>
            <a:spLocks noGrp="1" noChangeArrowheads="1"/>
          </p:cNvSpPr>
          <p:nvPr>
            <p:ph type="sldNum" sz="quarter" idx="3"/>
          </p:nvPr>
        </p:nvSpPr>
        <p:spPr bwMode="auto">
          <a:xfrm>
            <a:off x="3972773"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2415">
              <a:defRPr sz="1200"/>
            </a:lvl1pPr>
          </a:lstStyle>
          <a:p>
            <a:pPr>
              <a:defRPr/>
            </a:pPr>
            <a:fld id="{9AE5AC3E-215C-4B81-909D-2BF5921ED3A2}" type="slidenum">
              <a:rPr lang="en-US"/>
              <a:pPr>
                <a:defRPr/>
              </a:pPr>
              <a:t>‹#›</a:t>
            </a:fld>
            <a:endParaRPr lang="en-US"/>
          </a:p>
        </p:txBody>
      </p:sp>
    </p:spTree>
    <p:extLst>
      <p:ext uri="{BB962C8B-B14F-4D97-AF65-F5344CB8AC3E}">
        <p14:creationId xmlns:p14="http://schemas.microsoft.com/office/powerpoint/2010/main" val="43453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a:defRPr sz="1200"/>
            </a:lvl1pPr>
          </a:lstStyle>
          <a:p>
            <a:pPr>
              <a:defRPr/>
            </a:pPr>
            <a:endParaRPr lang="en-US"/>
          </a:p>
        </p:txBody>
      </p:sp>
      <p:sp>
        <p:nvSpPr>
          <p:cNvPr id="6147" name="Rectangle 3"/>
          <p:cNvSpPr>
            <a:spLocks noGrp="1" noChangeArrowheads="1"/>
          </p:cNvSpPr>
          <p:nvPr>
            <p:ph type="dt" idx="1"/>
          </p:nvPr>
        </p:nvSpPr>
        <p:spPr bwMode="auto">
          <a:xfrm>
            <a:off x="3972773"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144" y="4415790"/>
            <a:ext cx="5140112" cy="418338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2415">
              <a:defRPr sz="1200"/>
            </a:lvl1pPr>
          </a:lstStyle>
          <a:p>
            <a:pPr>
              <a:defRPr/>
            </a:pPr>
            <a:endParaRPr lang="en-US"/>
          </a:p>
        </p:txBody>
      </p:sp>
      <p:sp>
        <p:nvSpPr>
          <p:cNvPr id="6151" name="Rectangle 7"/>
          <p:cNvSpPr>
            <a:spLocks noGrp="1" noChangeArrowheads="1"/>
          </p:cNvSpPr>
          <p:nvPr>
            <p:ph type="sldNum" sz="quarter" idx="5"/>
          </p:nvPr>
        </p:nvSpPr>
        <p:spPr bwMode="auto">
          <a:xfrm>
            <a:off x="3972773"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2415">
              <a:defRPr sz="1200"/>
            </a:lvl1pPr>
          </a:lstStyle>
          <a:p>
            <a:pPr>
              <a:defRPr/>
            </a:pPr>
            <a:fld id="{2AB1784D-6547-43DE-AE3F-E256585BC3A7}" type="slidenum">
              <a:rPr lang="en-US"/>
              <a:pPr>
                <a:defRPr/>
              </a:pPr>
              <a:t>‹#›</a:t>
            </a:fld>
            <a:endParaRPr lang="en-US"/>
          </a:p>
        </p:txBody>
      </p:sp>
    </p:spTree>
    <p:extLst>
      <p:ext uri="{BB962C8B-B14F-4D97-AF65-F5344CB8AC3E}">
        <p14:creationId xmlns:p14="http://schemas.microsoft.com/office/powerpoint/2010/main" val="385781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AB1784D-6547-43DE-AE3F-E256585BC3A7}" type="slidenum">
              <a:rPr lang="en-US" smtClean="0"/>
              <a:pPr>
                <a:defRPr/>
              </a:pPr>
              <a:t>1</a:t>
            </a:fld>
            <a:endParaRPr lang="en-US"/>
          </a:p>
        </p:txBody>
      </p:sp>
    </p:spTree>
    <p:extLst>
      <p:ext uri="{BB962C8B-B14F-4D97-AF65-F5344CB8AC3E}">
        <p14:creationId xmlns:p14="http://schemas.microsoft.com/office/powerpoint/2010/main" val="1058455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AB1784D-6547-43DE-AE3F-E256585BC3A7}" type="slidenum">
              <a:rPr lang="en-US" smtClean="0"/>
              <a:pPr>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CNO-shadow"/>
          <p:cNvPicPr>
            <a:picLocks noChangeAspect="1" noChangeArrowheads="1"/>
          </p:cNvPicPr>
          <p:nvPr userDrawn="1"/>
        </p:nvPicPr>
        <p:blipFill>
          <a:blip r:embed="rId2" cstate="print"/>
          <a:srcRect/>
          <a:stretch>
            <a:fillRect/>
          </a:stretch>
        </p:blipFill>
        <p:spPr bwMode="auto">
          <a:xfrm>
            <a:off x="3392488" y="1984375"/>
            <a:ext cx="2359025" cy="2359025"/>
          </a:xfrm>
          <a:prstGeom prst="rect">
            <a:avLst/>
          </a:prstGeom>
          <a:noFill/>
          <a:ln w="9525">
            <a:noFill/>
            <a:miter lim="800000"/>
            <a:headEnd/>
            <a:tailEnd/>
          </a:ln>
        </p:spPr>
      </p:pic>
      <p:sp>
        <p:nvSpPr>
          <p:cNvPr id="5" name="Line 7"/>
          <p:cNvSpPr>
            <a:spLocks noChangeShapeType="1"/>
          </p:cNvSpPr>
          <p:nvPr userDrawn="1"/>
        </p:nvSpPr>
        <p:spPr bwMode="auto">
          <a:xfrm>
            <a:off x="609600" y="1244600"/>
            <a:ext cx="8534400" cy="0"/>
          </a:xfrm>
          <a:prstGeom prst="line">
            <a:avLst/>
          </a:prstGeom>
          <a:noFill/>
          <a:ln w="31750">
            <a:solidFill>
              <a:srgbClr val="000080"/>
            </a:solidFill>
            <a:round/>
            <a:headEnd/>
            <a:tailEnd/>
          </a:ln>
          <a:effectLst/>
        </p:spPr>
        <p:txBody>
          <a:bodyPr/>
          <a:lstStyle/>
          <a:p>
            <a:pPr>
              <a:defRPr/>
            </a:pPr>
            <a:endParaRPr lang="en-US"/>
          </a:p>
        </p:txBody>
      </p:sp>
      <p:sp>
        <p:nvSpPr>
          <p:cNvPr id="6" name="Line 8"/>
          <p:cNvSpPr>
            <a:spLocks noChangeShapeType="1"/>
          </p:cNvSpPr>
          <p:nvPr userDrawn="1"/>
        </p:nvSpPr>
        <p:spPr bwMode="auto">
          <a:xfrm>
            <a:off x="457200" y="1295400"/>
            <a:ext cx="8686800" cy="0"/>
          </a:xfrm>
          <a:prstGeom prst="line">
            <a:avLst/>
          </a:prstGeom>
          <a:noFill/>
          <a:ln w="31750">
            <a:solidFill>
              <a:srgbClr val="FF0000"/>
            </a:solidFill>
            <a:round/>
            <a:headEnd/>
            <a:tailEnd/>
          </a:ln>
          <a:effectLst/>
        </p:spPr>
        <p:txBody>
          <a:bodyPr/>
          <a:lstStyle/>
          <a:p>
            <a:pPr>
              <a:defRPr/>
            </a:pPr>
            <a:endParaRPr lang="en-US"/>
          </a:p>
        </p:txBody>
      </p:sp>
      <p:sp>
        <p:nvSpPr>
          <p:cNvPr id="7" name="Text Box 11"/>
          <p:cNvSpPr txBox="1">
            <a:spLocks noChangeArrowheads="1"/>
          </p:cNvSpPr>
          <p:nvPr userDrawn="1"/>
        </p:nvSpPr>
        <p:spPr bwMode="auto">
          <a:xfrm>
            <a:off x="8177213" y="0"/>
            <a:ext cx="979487"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
        <p:nvSpPr>
          <p:cNvPr id="8" name="Text Box 12"/>
          <p:cNvSpPr txBox="1">
            <a:spLocks noChangeArrowheads="1"/>
          </p:cNvSpPr>
          <p:nvPr userDrawn="1"/>
        </p:nvSpPr>
        <p:spPr bwMode="auto">
          <a:xfrm>
            <a:off x="0" y="6581775"/>
            <a:ext cx="1017588"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 </a:t>
            </a:r>
          </a:p>
        </p:txBody>
      </p:sp>
      <p:sp>
        <p:nvSpPr>
          <p:cNvPr id="4098" name="Rectangle 2"/>
          <p:cNvSpPr>
            <a:spLocks noGrp="1" noChangeArrowheads="1"/>
          </p:cNvSpPr>
          <p:nvPr>
            <p:ph type="ctrTitle"/>
          </p:nvPr>
        </p:nvSpPr>
        <p:spPr>
          <a:xfrm>
            <a:off x="685800" y="381000"/>
            <a:ext cx="7772400" cy="1143000"/>
          </a:xfrm>
        </p:spPr>
        <p:txBody>
          <a:bodyPr/>
          <a:lstStyle>
            <a:lvl1pPr>
              <a:defRPr sz="4000" b="0" i="0"/>
            </a:lvl1pPr>
          </a:lstStyle>
          <a:p>
            <a:r>
              <a:rPr lang="en-US"/>
              <a:t>Click to edit Master title style</a:t>
            </a:r>
          </a:p>
        </p:txBody>
      </p:sp>
      <p:sp>
        <p:nvSpPr>
          <p:cNvPr id="4099" name="Rectangle 3"/>
          <p:cNvSpPr>
            <a:spLocks noGrp="1" noChangeArrowheads="1"/>
          </p:cNvSpPr>
          <p:nvPr>
            <p:ph type="subTitle" idx="1"/>
          </p:nvPr>
        </p:nvSpPr>
        <p:spPr>
          <a:xfrm>
            <a:off x="1371600" y="4572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9" name="Rectangle 5"/>
          <p:cNvSpPr>
            <a:spLocks noGrp="1" noChangeArrowheads="1"/>
          </p:cNvSpPr>
          <p:nvPr>
            <p:ph type="sldNum" sz="quarter" idx="10"/>
          </p:nvPr>
        </p:nvSpPr>
        <p:spPr/>
        <p:txBody>
          <a:bodyPr/>
          <a:lstStyle>
            <a:lvl1pPr>
              <a:defRPr/>
            </a:lvl1pPr>
          </a:lstStyle>
          <a:p>
            <a:pPr>
              <a:defRPr/>
            </a:pPr>
            <a:fld id="{6EB1221A-F99C-45A8-8509-D4FE3123F3B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D60B98E7-CDAC-446B-A25D-5420481B31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76200"/>
            <a:ext cx="21145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61912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4"/>
          <p:cNvSpPr>
            <a:spLocks noGrp="1"/>
          </p:cNvSpPr>
          <p:nvPr>
            <p:ph type="sldNum" sz="quarter" idx="10"/>
          </p:nvPr>
        </p:nvSpPr>
        <p:spPr/>
        <p:txBody>
          <a:bodyPr/>
          <a:lstStyle>
            <a:lvl1pPr>
              <a:defRPr/>
            </a:lvl1pPr>
          </a:lstStyle>
          <a:p>
            <a:pPr>
              <a:defRPr/>
            </a:pPr>
            <a:fld id="{6DD263F3-EFCB-434C-8E70-9F500349666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90600" y="76200"/>
            <a:ext cx="8153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5240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5240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36576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6576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7"/>
          <p:cNvSpPr>
            <a:spLocks noGrp="1"/>
          </p:cNvSpPr>
          <p:nvPr>
            <p:ph type="sldNum" sz="quarter" idx="10"/>
          </p:nvPr>
        </p:nvSpPr>
        <p:spPr/>
        <p:txBody>
          <a:bodyPr/>
          <a:lstStyle>
            <a:lvl1pPr>
              <a:defRPr/>
            </a:lvl1pPr>
          </a:lstStyle>
          <a:p>
            <a:pPr>
              <a:defRPr/>
            </a:pPr>
            <a:fld id="{C281E5C0-6570-43E3-868E-DF9524C356A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4"/>
          <p:cNvSpPr>
            <a:spLocks noGrp="1"/>
          </p:cNvSpPr>
          <p:nvPr>
            <p:ph type="sldNum" sz="quarter" idx="10"/>
          </p:nvPr>
        </p:nvSpPr>
        <p:spPr/>
        <p:txBody>
          <a:bodyPr/>
          <a:lstStyle>
            <a:lvl1pPr>
              <a:defRPr/>
            </a:lvl1pPr>
          </a:lstStyle>
          <a:p>
            <a:pPr>
              <a:defRPr/>
            </a:pPr>
            <a:fld id="{FEBB3505-FC7E-49AC-B383-D62769D0F0F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4"/>
          <p:cNvSpPr>
            <a:spLocks noGrp="1"/>
          </p:cNvSpPr>
          <p:nvPr>
            <p:ph type="sldNum" sz="quarter" idx="10"/>
          </p:nvPr>
        </p:nvSpPr>
        <p:spPr/>
        <p:txBody>
          <a:bodyPr/>
          <a:lstStyle>
            <a:lvl1pPr>
              <a:defRPr/>
            </a:lvl1pPr>
          </a:lstStyle>
          <a:p>
            <a:pPr>
              <a:defRPr/>
            </a:pPr>
            <a:fld id="{E956F2AD-A0FC-4CBF-BB3B-2FC4A3C3B27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D305497B-F9E6-4FE9-8CE2-5DB1956FEAE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7"/>
          <p:cNvSpPr>
            <a:spLocks noGrp="1"/>
          </p:cNvSpPr>
          <p:nvPr>
            <p:ph type="sldNum" sz="quarter" idx="10"/>
          </p:nvPr>
        </p:nvSpPr>
        <p:spPr/>
        <p:txBody>
          <a:bodyPr/>
          <a:lstStyle>
            <a:lvl1pPr>
              <a:defRPr/>
            </a:lvl1pPr>
          </a:lstStyle>
          <a:p>
            <a:pPr>
              <a:defRPr/>
            </a:pPr>
            <a:fld id="{65518B07-FC29-447A-8CCB-1F4A2C63D8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3"/>
          <p:cNvSpPr>
            <a:spLocks noGrp="1"/>
          </p:cNvSpPr>
          <p:nvPr>
            <p:ph type="sldNum" sz="quarter" idx="10"/>
          </p:nvPr>
        </p:nvSpPr>
        <p:spPr/>
        <p:txBody>
          <a:bodyPr/>
          <a:lstStyle>
            <a:lvl1pPr>
              <a:defRPr/>
            </a:lvl1pPr>
          </a:lstStyle>
          <a:p>
            <a:pPr>
              <a:defRPr/>
            </a:pPr>
            <a:fld id="{1B11FCAC-5E29-47BE-A4F0-60B27D49446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
          <p:cNvSpPr>
            <a:spLocks noGrp="1"/>
          </p:cNvSpPr>
          <p:nvPr>
            <p:ph type="sldNum" sz="quarter" idx="10"/>
          </p:nvPr>
        </p:nvSpPr>
        <p:spPr/>
        <p:txBody>
          <a:bodyPr/>
          <a:lstStyle>
            <a:lvl1pPr>
              <a:defRPr/>
            </a:lvl1pPr>
          </a:lstStyle>
          <a:p>
            <a:pPr>
              <a:defRPr/>
            </a:pPr>
            <a:fld id="{DB4B169A-DB85-4DEB-8CBC-294251005C2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9FBD73DF-E380-4042-AD13-ACB9C4680FF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DA4EE143-0CBF-4C97-B0A0-B41E0A001BB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90600" y="762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524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4262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239000" y="65532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25621AF-BB0A-4280-B430-710C7691AFDD}" type="slidenum">
              <a:rPr lang="en-US"/>
              <a:pPr>
                <a:defRPr/>
              </a:pPr>
              <a:t>‹#›</a:t>
            </a:fld>
            <a:endParaRPr lang="en-US"/>
          </a:p>
        </p:txBody>
      </p:sp>
      <p:sp>
        <p:nvSpPr>
          <p:cNvPr id="1033" name="Line 9"/>
          <p:cNvSpPr>
            <a:spLocks noChangeShapeType="1"/>
          </p:cNvSpPr>
          <p:nvPr/>
        </p:nvSpPr>
        <p:spPr bwMode="auto">
          <a:xfrm>
            <a:off x="609600" y="990600"/>
            <a:ext cx="8534400" cy="0"/>
          </a:xfrm>
          <a:prstGeom prst="line">
            <a:avLst/>
          </a:prstGeom>
          <a:noFill/>
          <a:ln w="31750">
            <a:solidFill>
              <a:srgbClr val="000080"/>
            </a:solidFill>
            <a:round/>
            <a:headEnd/>
            <a:tailEnd/>
          </a:ln>
          <a:effectLst/>
        </p:spPr>
        <p:txBody>
          <a:bodyPr/>
          <a:lstStyle/>
          <a:p>
            <a:pPr>
              <a:defRPr/>
            </a:pPr>
            <a:endParaRPr lang="en-US"/>
          </a:p>
        </p:txBody>
      </p:sp>
      <p:sp>
        <p:nvSpPr>
          <p:cNvPr id="1035" name="Line 11"/>
          <p:cNvSpPr>
            <a:spLocks noChangeShapeType="1"/>
          </p:cNvSpPr>
          <p:nvPr/>
        </p:nvSpPr>
        <p:spPr bwMode="auto">
          <a:xfrm>
            <a:off x="457200" y="1041400"/>
            <a:ext cx="8686800" cy="0"/>
          </a:xfrm>
          <a:prstGeom prst="line">
            <a:avLst/>
          </a:prstGeom>
          <a:noFill/>
          <a:ln w="31750">
            <a:solidFill>
              <a:srgbClr val="FF0000"/>
            </a:solidFill>
            <a:round/>
            <a:headEnd/>
            <a:tailEnd/>
          </a:ln>
          <a:effectLst/>
        </p:spPr>
        <p:txBody>
          <a:bodyPr/>
          <a:lstStyle/>
          <a:p>
            <a:pPr>
              <a:defRPr/>
            </a:pPr>
            <a:endParaRPr lang="en-US"/>
          </a:p>
        </p:txBody>
      </p:sp>
      <p:pic>
        <p:nvPicPr>
          <p:cNvPr id="1032" name="Picture 7" descr="CNO-shadow"/>
          <p:cNvPicPr>
            <a:picLocks noChangeAspect="1" noChangeArrowheads="1"/>
          </p:cNvPicPr>
          <p:nvPr/>
        </p:nvPicPr>
        <p:blipFill>
          <a:blip r:embed="rId14" cstate="print"/>
          <a:srcRect/>
          <a:stretch>
            <a:fillRect/>
          </a:stretch>
        </p:blipFill>
        <p:spPr bwMode="auto">
          <a:xfrm>
            <a:off x="25400" y="25400"/>
            <a:ext cx="901700" cy="901700"/>
          </a:xfrm>
          <a:prstGeom prst="rect">
            <a:avLst/>
          </a:prstGeom>
          <a:noFill/>
          <a:ln w="9525">
            <a:noFill/>
            <a:miter lim="800000"/>
            <a:headEnd/>
            <a:tailEnd/>
          </a:ln>
        </p:spPr>
      </p:pic>
      <p:sp>
        <p:nvSpPr>
          <p:cNvPr id="1037" name="Text Box 13"/>
          <p:cNvSpPr txBox="1">
            <a:spLocks noChangeArrowheads="1"/>
          </p:cNvSpPr>
          <p:nvPr/>
        </p:nvSpPr>
        <p:spPr bwMode="auto">
          <a:xfrm>
            <a:off x="152400" y="6581775"/>
            <a:ext cx="979488"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
        <p:nvSpPr>
          <p:cNvPr id="1038" name="Text Box 14"/>
          <p:cNvSpPr txBox="1">
            <a:spLocks noChangeArrowheads="1"/>
          </p:cNvSpPr>
          <p:nvPr/>
        </p:nvSpPr>
        <p:spPr bwMode="auto">
          <a:xfrm>
            <a:off x="8164513" y="0"/>
            <a:ext cx="979487"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81" r:id="rId8"/>
    <p:sldLayoutId id="2147483790" r:id="rId9"/>
    <p:sldLayoutId id="2147483782" r:id="rId10"/>
    <p:sldLayoutId id="2147483791" r:id="rId11"/>
    <p:sldLayoutId id="2147483792" r:id="rId12"/>
  </p:sldLayoutIdLst>
  <p:hf hdr="0" ftr="0" dt="0"/>
  <p:txStyles>
    <p:titleStyle>
      <a:lvl1pPr algn="ctr" rtl="0" eaLnBrk="0" fontAlgn="base" hangingPunct="0">
        <a:spcBef>
          <a:spcPct val="0"/>
        </a:spcBef>
        <a:spcAft>
          <a:spcPct val="0"/>
        </a:spcAft>
        <a:defRPr sz="3600" b="1" i="1">
          <a:solidFill>
            <a:srgbClr val="000066"/>
          </a:solidFill>
          <a:latin typeface="+mj-lt"/>
          <a:ea typeface="+mj-ea"/>
          <a:cs typeface="+mj-cs"/>
        </a:defRPr>
      </a:lvl1pPr>
      <a:lvl2pPr algn="ctr" rtl="0" eaLnBrk="0" fontAlgn="base" hangingPunct="0">
        <a:spcBef>
          <a:spcPct val="0"/>
        </a:spcBef>
        <a:spcAft>
          <a:spcPct val="0"/>
        </a:spcAft>
        <a:defRPr sz="3600" b="1" i="1">
          <a:solidFill>
            <a:srgbClr val="000066"/>
          </a:solidFill>
          <a:latin typeface="Arial" charset="0"/>
          <a:cs typeface="Times New Roman" pitchFamily="18" charset="0"/>
        </a:defRPr>
      </a:lvl2pPr>
      <a:lvl3pPr algn="ctr" rtl="0" eaLnBrk="0" fontAlgn="base" hangingPunct="0">
        <a:spcBef>
          <a:spcPct val="0"/>
        </a:spcBef>
        <a:spcAft>
          <a:spcPct val="0"/>
        </a:spcAft>
        <a:defRPr sz="3600" b="1" i="1">
          <a:solidFill>
            <a:srgbClr val="000066"/>
          </a:solidFill>
          <a:latin typeface="Arial" charset="0"/>
          <a:cs typeface="Times New Roman" pitchFamily="18" charset="0"/>
        </a:defRPr>
      </a:lvl3pPr>
      <a:lvl4pPr algn="ctr" rtl="0" eaLnBrk="0" fontAlgn="base" hangingPunct="0">
        <a:spcBef>
          <a:spcPct val="0"/>
        </a:spcBef>
        <a:spcAft>
          <a:spcPct val="0"/>
        </a:spcAft>
        <a:defRPr sz="3600" b="1" i="1">
          <a:solidFill>
            <a:srgbClr val="000066"/>
          </a:solidFill>
          <a:latin typeface="Arial" charset="0"/>
          <a:cs typeface="Times New Roman" pitchFamily="18" charset="0"/>
        </a:defRPr>
      </a:lvl4pPr>
      <a:lvl5pPr algn="ctr" rtl="0" eaLnBrk="0" fontAlgn="base" hangingPunct="0">
        <a:spcBef>
          <a:spcPct val="0"/>
        </a:spcBef>
        <a:spcAft>
          <a:spcPct val="0"/>
        </a:spcAft>
        <a:defRPr sz="3600" b="1" i="1">
          <a:solidFill>
            <a:srgbClr val="000066"/>
          </a:solidFill>
          <a:latin typeface="Arial" charset="0"/>
          <a:cs typeface="Times New Roman" pitchFamily="18" charset="0"/>
        </a:defRPr>
      </a:lvl5pPr>
      <a:lvl6pPr marL="457200" algn="ctr" rtl="0" fontAlgn="base">
        <a:spcBef>
          <a:spcPct val="0"/>
        </a:spcBef>
        <a:spcAft>
          <a:spcPct val="0"/>
        </a:spcAft>
        <a:defRPr sz="3600" b="1" i="1">
          <a:solidFill>
            <a:srgbClr val="000066"/>
          </a:solidFill>
          <a:latin typeface="Arial" charset="0"/>
          <a:cs typeface="Times New Roman" pitchFamily="18" charset="0"/>
        </a:defRPr>
      </a:lvl6pPr>
      <a:lvl7pPr marL="914400" algn="ctr" rtl="0" fontAlgn="base">
        <a:spcBef>
          <a:spcPct val="0"/>
        </a:spcBef>
        <a:spcAft>
          <a:spcPct val="0"/>
        </a:spcAft>
        <a:defRPr sz="3600" b="1" i="1">
          <a:solidFill>
            <a:srgbClr val="000066"/>
          </a:solidFill>
          <a:latin typeface="Arial" charset="0"/>
          <a:cs typeface="Times New Roman" pitchFamily="18" charset="0"/>
        </a:defRPr>
      </a:lvl7pPr>
      <a:lvl8pPr marL="1371600" algn="ctr" rtl="0" fontAlgn="base">
        <a:spcBef>
          <a:spcPct val="0"/>
        </a:spcBef>
        <a:spcAft>
          <a:spcPct val="0"/>
        </a:spcAft>
        <a:defRPr sz="3600" b="1" i="1">
          <a:solidFill>
            <a:srgbClr val="000066"/>
          </a:solidFill>
          <a:latin typeface="Arial" charset="0"/>
          <a:cs typeface="Times New Roman" pitchFamily="18" charset="0"/>
        </a:defRPr>
      </a:lvl8pPr>
      <a:lvl9pPr marL="1828800" algn="ctr" rtl="0" fontAlgn="base">
        <a:spcBef>
          <a:spcPct val="0"/>
        </a:spcBef>
        <a:spcAft>
          <a:spcPct val="0"/>
        </a:spcAft>
        <a:defRPr sz="3600" b="1" i="1">
          <a:solidFill>
            <a:srgbClr val="000066"/>
          </a:solidFill>
          <a:latin typeface="Arial" charset="0"/>
          <a:cs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a:solidFill>
            <a:schemeClr val="tx1"/>
          </a:solidFill>
          <a:latin typeface="+mn-lt"/>
          <a:cs typeface="+mn-cs"/>
        </a:defRPr>
      </a:lvl3pPr>
      <a:lvl4pPr marL="1600200" indent="-228600" algn="l" rtl="0" eaLnBrk="0" fontAlgn="base" hangingPunct="0">
        <a:spcBef>
          <a:spcPct val="20000"/>
        </a:spcBef>
        <a:spcAft>
          <a:spcPct val="0"/>
        </a:spcAft>
        <a:buChar char="-"/>
        <a:defRPr>
          <a:solidFill>
            <a:schemeClr val="tx1"/>
          </a:solidFill>
          <a:latin typeface="+mn-lt"/>
          <a:cs typeface="+mn-cs"/>
        </a:defRPr>
      </a:lvl4pPr>
      <a:lvl5pPr marL="2057400" indent="-228600" algn="l" rtl="0" eaLnBrk="0" fontAlgn="base" hangingPunct="0">
        <a:spcBef>
          <a:spcPct val="20000"/>
        </a:spcBef>
        <a:spcAft>
          <a:spcPct val="0"/>
        </a:spcAft>
        <a:buFont typeface="Times New Roman" pitchFamily="18" charset="0"/>
        <a:buChar char="-"/>
        <a:defRPr>
          <a:solidFill>
            <a:schemeClr val="tx1"/>
          </a:solidFill>
          <a:latin typeface="+mn-lt"/>
          <a:cs typeface="+mn-cs"/>
        </a:defRPr>
      </a:lvl5pPr>
      <a:lvl6pPr marL="2514600" indent="-228600" algn="l" rtl="0" fontAlgn="base">
        <a:spcBef>
          <a:spcPct val="20000"/>
        </a:spcBef>
        <a:spcAft>
          <a:spcPct val="0"/>
        </a:spcAft>
        <a:buFont typeface="Times New Roman" pitchFamily="18" charset="0"/>
        <a:buChar char="-"/>
        <a:defRPr>
          <a:solidFill>
            <a:schemeClr val="tx1"/>
          </a:solidFill>
          <a:latin typeface="+mn-lt"/>
          <a:cs typeface="+mn-cs"/>
        </a:defRPr>
      </a:lvl6pPr>
      <a:lvl7pPr marL="2971800" indent="-228600" algn="l" rtl="0" fontAlgn="base">
        <a:spcBef>
          <a:spcPct val="20000"/>
        </a:spcBef>
        <a:spcAft>
          <a:spcPct val="0"/>
        </a:spcAft>
        <a:buFont typeface="Times New Roman" pitchFamily="18" charset="0"/>
        <a:buChar char="-"/>
        <a:defRPr>
          <a:solidFill>
            <a:schemeClr val="tx1"/>
          </a:solidFill>
          <a:latin typeface="+mn-lt"/>
          <a:cs typeface="+mn-cs"/>
        </a:defRPr>
      </a:lvl7pPr>
      <a:lvl8pPr marL="3429000" indent="-228600" algn="l" rtl="0" fontAlgn="base">
        <a:spcBef>
          <a:spcPct val="20000"/>
        </a:spcBef>
        <a:spcAft>
          <a:spcPct val="0"/>
        </a:spcAft>
        <a:buFont typeface="Times New Roman" pitchFamily="18" charset="0"/>
        <a:buChar char="-"/>
        <a:defRPr>
          <a:solidFill>
            <a:schemeClr val="tx1"/>
          </a:solidFill>
          <a:latin typeface="+mn-lt"/>
          <a:cs typeface="+mn-cs"/>
        </a:defRPr>
      </a:lvl8pPr>
      <a:lvl9pPr marL="3886200" indent="-228600" algn="l" rtl="0" fontAlgn="base">
        <a:spcBef>
          <a:spcPct val="20000"/>
        </a:spcBef>
        <a:spcAft>
          <a:spcPct val="0"/>
        </a:spcAft>
        <a:buFont typeface="Times New Roman" pitchFamily="18"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mynavyhr.navy.mil/Career-Management/Community-Management/Enlisted-Career-Admin/SRB-SDAP-Enl-Bonus/"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304800" y="-152400"/>
            <a:ext cx="8572500" cy="1676400"/>
          </a:xfrm>
        </p:spPr>
        <p:txBody>
          <a:bodyPr/>
          <a:lstStyle/>
          <a:p>
            <a:pPr eaLnBrk="1" hangingPunct="1"/>
            <a:r>
              <a:rPr lang="en-US" b="1" dirty="0" smtClean="0"/>
              <a:t>SRB</a:t>
            </a:r>
          </a:p>
        </p:txBody>
      </p:sp>
      <p:sp>
        <p:nvSpPr>
          <p:cNvPr id="12291" name="Subtitle 2"/>
          <p:cNvSpPr>
            <a:spLocks noGrp="1"/>
          </p:cNvSpPr>
          <p:nvPr>
            <p:ph type="subTitle" idx="1"/>
          </p:nvPr>
        </p:nvSpPr>
        <p:spPr>
          <a:xfrm>
            <a:off x="0" y="4419600"/>
            <a:ext cx="9144000" cy="1752600"/>
          </a:xfrm>
        </p:spPr>
        <p:txBody>
          <a:bodyPr/>
          <a:lstStyle/>
          <a:p>
            <a:pPr eaLnBrk="1" hangingPunct="1"/>
            <a:r>
              <a:rPr lang="en-US" sz="2800" b="1" dirty="0" smtClean="0">
                <a:solidFill>
                  <a:srgbClr val="000066"/>
                </a:solidFill>
              </a:rPr>
              <a:t>ETNCM(SW/AW) GALE</a:t>
            </a:r>
          </a:p>
          <a:p>
            <a:pPr eaLnBrk="1" hangingPunct="1"/>
            <a:r>
              <a:rPr lang="en-US" sz="2800" b="1" dirty="0" smtClean="0">
                <a:solidFill>
                  <a:srgbClr val="000066"/>
                </a:solidFill>
              </a:rPr>
              <a:t>BUPERS 328</a:t>
            </a:r>
            <a:endParaRPr lang="en-US" dirty="0" smtClean="0"/>
          </a:p>
          <a:p>
            <a:pPr eaLnBrk="1" hangingPunct="1"/>
            <a:endParaRPr lang="en-US" dirty="0" smtClean="0"/>
          </a:p>
          <a:p>
            <a:pPr eaLnBrk="1" hangingPunct="1"/>
            <a:endParaRPr lang="en-US" dirty="0" smtClean="0"/>
          </a:p>
          <a:p>
            <a:pPr eaLnBrk="1" hangingPunct="1"/>
            <a:r>
              <a:rPr lang="en-US" sz="1200" dirty="0" smtClean="0"/>
              <a:t>Updated: </a:t>
            </a:r>
            <a:r>
              <a:rPr lang="en-US" sz="1200" dirty="0" smtClean="0"/>
              <a:t>10 SEPTEMBER 2021</a:t>
            </a:r>
            <a:endParaRPr lang="en-US" sz="1200" dirty="0" smtClean="0"/>
          </a:p>
          <a:p>
            <a:pPr eaLnBrk="1" hangingPunct="1"/>
            <a:endParaRPr lang="en-US" sz="1200" dirty="0" smtClean="0"/>
          </a:p>
        </p:txBody>
      </p:sp>
      <p:sp>
        <p:nvSpPr>
          <p:cNvPr id="4" name="Title 1"/>
          <p:cNvSpPr txBox="1">
            <a:spLocks/>
          </p:cNvSpPr>
          <p:nvPr/>
        </p:nvSpPr>
        <p:spPr bwMode="auto">
          <a:xfrm>
            <a:off x="335478" y="685800"/>
            <a:ext cx="8572500" cy="1676400"/>
          </a:xfrm>
          <a:prstGeom prst="rect">
            <a:avLst/>
          </a:prstGeom>
          <a:noFill/>
          <a:ln w="9525">
            <a:noFill/>
            <a:miter lim="800000"/>
            <a:headEnd/>
            <a:tailEnd/>
          </a:ln>
        </p:spPr>
        <p:txBody>
          <a:bodyPr anchor="ctr"/>
          <a:lstStyle/>
          <a:p>
            <a:pPr algn="ctr" eaLnBrk="0" hangingPunct="0">
              <a:defRPr/>
            </a:pPr>
            <a:r>
              <a:rPr lang="en-US" sz="2800" b="1" i="1" kern="0" dirty="0" smtClean="0">
                <a:solidFill>
                  <a:srgbClr val="000066"/>
                </a:solidFill>
                <a:latin typeface="+mj-lt"/>
                <a:ea typeface="+mj-ea"/>
                <a:cs typeface="+mj-cs"/>
              </a:rPr>
              <a:t>SRB Migration to NSIPS</a:t>
            </a:r>
            <a:endParaRPr lang="en-US" sz="2800" b="1" i="1" kern="0" dirty="0">
              <a:solidFill>
                <a:srgbClr val="000066"/>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SRB Processing</a:t>
            </a:r>
          </a:p>
        </p:txBody>
      </p:sp>
      <p:sp>
        <p:nvSpPr>
          <p:cNvPr id="3" name="Content Placeholder 2"/>
          <p:cNvSpPr>
            <a:spLocks noGrp="1"/>
          </p:cNvSpPr>
          <p:nvPr>
            <p:ph idx="1"/>
          </p:nvPr>
        </p:nvSpPr>
        <p:spPr/>
        <p:txBody>
          <a:bodyPr/>
          <a:lstStyle/>
          <a:p>
            <a:r>
              <a:rPr lang="en-US" dirty="0" smtClean="0"/>
              <a:t>Essentially, BUPERS-328 staff can only say “Yes” or “No” to CCC initiated requests</a:t>
            </a:r>
          </a:p>
          <a:p>
            <a:r>
              <a:rPr lang="en-US" dirty="0" smtClean="0"/>
              <a:t>Any adjustments to requested reenlistment date, reenlistment term, paygrade, skillset qualifier, etc., cannot be made at BUPERS-328</a:t>
            </a:r>
          </a:p>
          <a:p>
            <a:r>
              <a:rPr lang="en-US" dirty="0" smtClean="0"/>
              <a:t>This would bypass the requirement requiring two parties to agree</a:t>
            </a:r>
          </a:p>
          <a:p>
            <a:r>
              <a:rPr lang="en-US" dirty="0" smtClean="0"/>
              <a:t>The policy interlock is managed by assigned user role, and not the individual (i.e. two different SRB Desk staff cannot work together to make the change)</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10</a:t>
            </a:fld>
            <a:endParaRPr lang="en-US" dirty="0"/>
          </a:p>
        </p:txBody>
      </p:sp>
    </p:spTree>
    <p:extLst>
      <p:ext uri="{BB962C8B-B14F-4D97-AF65-F5344CB8AC3E}">
        <p14:creationId xmlns:p14="http://schemas.microsoft.com/office/powerpoint/2010/main" val="3767703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an SRB Request</a:t>
            </a:r>
            <a:endParaRPr lang="en-US" dirty="0"/>
          </a:p>
        </p:txBody>
      </p:sp>
      <p:sp>
        <p:nvSpPr>
          <p:cNvPr id="3" name="Content Placeholder 2"/>
          <p:cNvSpPr>
            <a:spLocks noGrp="1"/>
          </p:cNvSpPr>
          <p:nvPr>
            <p:ph idx="1"/>
          </p:nvPr>
        </p:nvSpPr>
        <p:spPr/>
        <p:txBody>
          <a:bodyPr/>
          <a:lstStyle/>
          <a:p>
            <a:r>
              <a:rPr lang="en-US" dirty="0" smtClean="0"/>
              <a:t>Any change to a request must originate from the CCC</a:t>
            </a:r>
          </a:p>
          <a:p>
            <a:r>
              <a:rPr lang="en-US" dirty="0" smtClean="0"/>
              <a:t>This will require the CCC to first request SRB cancellation of the previous request</a:t>
            </a:r>
            <a:endParaRPr lang="en-US" dirty="0"/>
          </a:p>
          <a:p>
            <a:r>
              <a:rPr lang="en-US" dirty="0" smtClean="0"/>
              <a:t>Once the previous request is cancelled by the SRB Desk, a new request can be initiated by the </a:t>
            </a:r>
            <a:r>
              <a:rPr lang="en-US" dirty="0" smtClean="0"/>
              <a:t>CCC</a:t>
            </a:r>
          </a:p>
          <a:p>
            <a:pPr lvl="1"/>
            <a:r>
              <a:rPr lang="en-US" dirty="0" smtClean="0"/>
              <a:t>Call or email the SRB Desk to request cancellation</a:t>
            </a:r>
            <a:endParaRPr lang="en-US" dirty="0" smtClean="0"/>
          </a:p>
          <a:p>
            <a:r>
              <a:rPr lang="en-US" dirty="0" smtClean="0"/>
              <a:t>Changes cannot be made retroactively</a:t>
            </a:r>
          </a:p>
          <a:p>
            <a:r>
              <a:rPr lang="en-US" dirty="0" smtClean="0"/>
              <a:t>NSIPS prevents CCCs from requesting reenlistment dates in the past</a:t>
            </a:r>
          </a:p>
          <a:p>
            <a:endParaRPr lang="en-US" dirty="0" smtClean="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11</a:t>
            </a:fld>
            <a:endParaRPr lang="en-US" dirty="0"/>
          </a:p>
        </p:txBody>
      </p:sp>
    </p:spTree>
    <p:extLst>
      <p:ext uri="{BB962C8B-B14F-4D97-AF65-F5344CB8AC3E}">
        <p14:creationId xmlns:p14="http://schemas.microsoft.com/office/powerpoint/2010/main" val="3497212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an SRB Request</a:t>
            </a:r>
          </a:p>
        </p:txBody>
      </p:sp>
      <p:sp>
        <p:nvSpPr>
          <p:cNvPr id="3" name="Content Placeholder 2"/>
          <p:cNvSpPr>
            <a:spLocks noGrp="1"/>
          </p:cNvSpPr>
          <p:nvPr>
            <p:ph idx="1"/>
          </p:nvPr>
        </p:nvSpPr>
        <p:spPr/>
        <p:txBody>
          <a:bodyPr/>
          <a:lstStyle/>
          <a:p>
            <a:r>
              <a:rPr lang="en-US" dirty="0" smtClean="0"/>
              <a:t>The historical OPINS functionality supported quick and efficient changes to previously submitted SRB requests</a:t>
            </a:r>
          </a:p>
          <a:p>
            <a:r>
              <a:rPr lang="en-US" dirty="0" smtClean="0"/>
              <a:t>Previously, these changes were quick, and required little effort from CCCs</a:t>
            </a:r>
          </a:p>
          <a:p>
            <a:r>
              <a:rPr lang="en-US" dirty="0" smtClean="0"/>
              <a:t>The new NSIPS functional limits, in support of policy requirements, will require adjustment</a:t>
            </a:r>
          </a:p>
          <a:p>
            <a:pPr lvl="1"/>
            <a:r>
              <a:rPr lang="en-US" dirty="0" smtClean="0"/>
              <a:t>We can no longer take making easy changes for granted. Changes need to be carefully considered.</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12</a:t>
            </a:fld>
            <a:endParaRPr lang="en-US" dirty="0"/>
          </a:p>
        </p:txBody>
      </p:sp>
    </p:spTree>
    <p:extLst>
      <p:ext uri="{BB962C8B-B14F-4D97-AF65-F5344CB8AC3E}">
        <p14:creationId xmlns:p14="http://schemas.microsoft.com/office/powerpoint/2010/main" val="2839067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an SRB Request</a:t>
            </a:r>
          </a:p>
        </p:txBody>
      </p:sp>
      <p:sp>
        <p:nvSpPr>
          <p:cNvPr id="3" name="Content Placeholder 2"/>
          <p:cNvSpPr>
            <a:spLocks noGrp="1"/>
          </p:cNvSpPr>
          <p:nvPr>
            <p:ph idx="1"/>
          </p:nvPr>
        </p:nvSpPr>
        <p:spPr/>
        <p:txBody>
          <a:bodyPr/>
          <a:lstStyle/>
          <a:p>
            <a:r>
              <a:rPr lang="en-US" dirty="0" smtClean="0"/>
              <a:t>There will always be some demonstrated need to adjust a change to an SRB</a:t>
            </a:r>
          </a:p>
          <a:p>
            <a:pPr lvl="1"/>
            <a:r>
              <a:rPr lang="en-US" dirty="0" smtClean="0"/>
              <a:t>Sailor wants to obligate longer, CWAY flag prevents printing a contract, etc.</a:t>
            </a:r>
          </a:p>
          <a:p>
            <a:r>
              <a:rPr lang="en-US" dirty="0" smtClean="0"/>
              <a:t>CCCs and commands should work to try and minimize changes when </a:t>
            </a:r>
            <a:r>
              <a:rPr lang="en-US" dirty="0" smtClean="0"/>
              <a:t>possible</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13</a:t>
            </a:fld>
            <a:endParaRPr lang="en-US" dirty="0"/>
          </a:p>
        </p:txBody>
      </p:sp>
    </p:spTree>
    <p:extLst>
      <p:ext uri="{BB962C8B-B14F-4D97-AF65-F5344CB8AC3E}">
        <p14:creationId xmlns:p14="http://schemas.microsoft.com/office/powerpoint/2010/main" val="2055665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a:t>
            </a:r>
            <a:endParaRPr lang="en-US" dirty="0"/>
          </a:p>
        </p:txBody>
      </p:sp>
      <p:sp>
        <p:nvSpPr>
          <p:cNvPr id="3" name="Content Placeholder 2"/>
          <p:cNvSpPr>
            <a:spLocks noGrp="1"/>
          </p:cNvSpPr>
          <p:nvPr>
            <p:ph idx="1"/>
          </p:nvPr>
        </p:nvSpPr>
        <p:spPr/>
        <p:txBody>
          <a:bodyPr/>
          <a:lstStyle/>
          <a:p>
            <a:r>
              <a:rPr lang="en-US" dirty="0" smtClean="0"/>
              <a:t>Requests made in NSIPS web immediately populate our queue.  No more delays for system synchronization!</a:t>
            </a:r>
          </a:p>
          <a:p>
            <a:r>
              <a:rPr lang="en-US" dirty="0" smtClean="0"/>
              <a:t>Since all requests remain within NSIPS, nothing should drop due to synchronization failures</a:t>
            </a:r>
          </a:p>
          <a:p>
            <a:r>
              <a:rPr lang="en-US" dirty="0" smtClean="0"/>
              <a:t>SRB status can be viewed in NSIPS directly by the CCC</a:t>
            </a:r>
            <a:endParaRPr lang="en-US" dirty="0"/>
          </a:p>
          <a:p>
            <a:pPr marL="0" indent="0">
              <a:buNone/>
            </a:pPr>
            <a:endParaRPr lang="en-US" dirty="0" smtClean="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14</a:t>
            </a:fld>
            <a:endParaRPr lang="en-US" dirty="0"/>
          </a:p>
        </p:txBody>
      </p:sp>
    </p:spTree>
    <p:extLst>
      <p:ext uri="{BB962C8B-B14F-4D97-AF65-F5344CB8AC3E}">
        <p14:creationId xmlns:p14="http://schemas.microsoft.com/office/powerpoint/2010/main" val="3815823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Challenges</a:t>
            </a:r>
            <a:endParaRPr lang="en-US" dirty="0"/>
          </a:p>
        </p:txBody>
      </p:sp>
      <p:sp>
        <p:nvSpPr>
          <p:cNvPr id="3" name="Content Placeholder 2"/>
          <p:cNvSpPr>
            <a:spLocks noGrp="1"/>
          </p:cNvSpPr>
          <p:nvPr>
            <p:ph idx="1"/>
          </p:nvPr>
        </p:nvSpPr>
        <p:spPr/>
        <p:txBody>
          <a:bodyPr/>
          <a:lstStyle/>
          <a:p>
            <a:r>
              <a:rPr lang="en-US" dirty="0" smtClean="0"/>
              <a:t>We cannot enter requests for commands</a:t>
            </a:r>
          </a:p>
          <a:p>
            <a:pPr lvl="1"/>
            <a:r>
              <a:rPr lang="en-US" dirty="0" smtClean="0"/>
              <a:t>Commands without internet connectivity of NSIPS functionality (e.g. deployed SSN) will need to work with ISIC or TYCOM for assistance</a:t>
            </a:r>
          </a:p>
          <a:p>
            <a:r>
              <a:rPr lang="en-US" dirty="0" smtClean="0"/>
              <a:t>Changes to previously submitted SRB requests are more challenging</a:t>
            </a:r>
          </a:p>
          <a:p>
            <a:r>
              <a:rPr lang="en-US" dirty="0" smtClean="0"/>
              <a:t>We cannot retroactively change an approval to match a deviation in </a:t>
            </a:r>
            <a:r>
              <a:rPr lang="en-US" dirty="0" smtClean="0"/>
              <a:t>execution</a:t>
            </a:r>
          </a:p>
          <a:p>
            <a:pPr lvl="1"/>
            <a:r>
              <a:rPr lang="en-US" dirty="0" smtClean="0"/>
              <a:t>Deviations will result in a BCNR</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15</a:t>
            </a:fld>
            <a:endParaRPr lang="en-US" dirty="0"/>
          </a:p>
        </p:txBody>
      </p:sp>
    </p:spTree>
    <p:extLst>
      <p:ext uri="{BB962C8B-B14F-4D97-AF65-F5344CB8AC3E}">
        <p14:creationId xmlns:p14="http://schemas.microsoft.com/office/powerpoint/2010/main" val="767930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deviations</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16</a:t>
            </a:fld>
            <a:endParaRPr lang="en-US"/>
          </a:p>
        </p:txBody>
      </p:sp>
    </p:spTree>
    <p:extLst>
      <p:ext uri="{BB962C8B-B14F-4D97-AF65-F5344CB8AC3E}">
        <p14:creationId xmlns:p14="http://schemas.microsoft.com/office/powerpoint/2010/main" val="3541821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Deviation</a:t>
            </a:r>
            <a:endParaRPr lang="en-US" dirty="0"/>
          </a:p>
        </p:txBody>
      </p:sp>
      <p:sp>
        <p:nvSpPr>
          <p:cNvPr id="3" name="Content Placeholder 2"/>
          <p:cNvSpPr>
            <a:spLocks noGrp="1"/>
          </p:cNvSpPr>
          <p:nvPr>
            <p:ph idx="1"/>
          </p:nvPr>
        </p:nvSpPr>
        <p:spPr/>
        <p:txBody>
          <a:bodyPr/>
          <a:lstStyle/>
          <a:p>
            <a:r>
              <a:rPr lang="en-US" dirty="0"/>
              <a:t>In no case should a command deviate from the SRB </a:t>
            </a:r>
            <a:r>
              <a:rPr lang="en-US" dirty="0" smtClean="0"/>
              <a:t>approval</a:t>
            </a:r>
            <a:endParaRPr lang="en-US" dirty="0"/>
          </a:p>
          <a:p>
            <a:r>
              <a:rPr lang="en-US" dirty="0" smtClean="0"/>
              <a:t>There are approximately 100 instances every year where commands and the reenlisting Sailor deviate in some way from the SRB approval</a:t>
            </a:r>
          </a:p>
          <a:p>
            <a:r>
              <a:rPr lang="en-US" dirty="0" smtClean="0"/>
              <a:t>In each case, it would be within policy to simply cancel the SRB and refer the member to BCNR</a:t>
            </a:r>
          </a:p>
          <a:p>
            <a:r>
              <a:rPr lang="en-US" dirty="0" smtClean="0"/>
              <a:t>In practice we assess if the deviation still meets requirements</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17</a:t>
            </a:fld>
            <a:endParaRPr lang="en-US" dirty="0"/>
          </a:p>
        </p:txBody>
      </p:sp>
    </p:spTree>
    <p:extLst>
      <p:ext uri="{BB962C8B-B14F-4D97-AF65-F5344CB8AC3E}">
        <p14:creationId xmlns:p14="http://schemas.microsoft.com/office/powerpoint/2010/main" val="2405070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Deviation</a:t>
            </a:r>
          </a:p>
        </p:txBody>
      </p:sp>
      <p:sp>
        <p:nvSpPr>
          <p:cNvPr id="3" name="Content Placeholder 2"/>
          <p:cNvSpPr>
            <a:spLocks noGrp="1"/>
          </p:cNvSpPr>
          <p:nvPr>
            <p:ph idx="1"/>
          </p:nvPr>
        </p:nvSpPr>
        <p:spPr/>
        <p:txBody>
          <a:bodyPr/>
          <a:lstStyle/>
          <a:p>
            <a:r>
              <a:rPr lang="en-US" dirty="0" smtClean="0"/>
              <a:t>About 90% of all deviations are reapproved retroactively to match execution because the executed reenlistment date and term does still meet requirements</a:t>
            </a:r>
          </a:p>
          <a:p>
            <a:r>
              <a:rPr lang="en-US" dirty="0" smtClean="0"/>
              <a:t>About 10% of all deviations are significant enough that the SRB cannot simply be reapproved retroactively to match execution</a:t>
            </a:r>
          </a:p>
          <a:p>
            <a:r>
              <a:rPr lang="en-US" dirty="0" smtClean="0"/>
              <a:t>NSIPS does not currently allow for retroactive re-approval for any deviations from original date and term of reenlistment</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18</a:t>
            </a:fld>
            <a:endParaRPr lang="en-US" dirty="0"/>
          </a:p>
        </p:txBody>
      </p:sp>
    </p:spTree>
    <p:extLst>
      <p:ext uri="{BB962C8B-B14F-4D97-AF65-F5344CB8AC3E}">
        <p14:creationId xmlns:p14="http://schemas.microsoft.com/office/powerpoint/2010/main" val="1607760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Deviation</a:t>
            </a:r>
          </a:p>
        </p:txBody>
      </p:sp>
      <p:sp>
        <p:nvSpPr>
          <p:cNvPr id="3" name="Content Placeholder 2"/>
          <p:cNvSpPr>
            <a:spLocks noGrp="1"/>
          </p:cNvSpPr>
          <p:nvPr>
            <p:ph idx="1"/>
          </p:nvPr>
        </p:nvSpPr>
        <p:spPr>
          <a:xfrm>
            <a:off x="838200" y="1447800"/>
            <a:ext cx="7772400" cy="4114800"/>
          </a:xfrm>
        </p:spPr>
        <p:txBody>
          <a:bodyPr/>
          <a:lstStyle/>
          <a:p>
            <a:r>
              <a:rPr lang="en-US" dirty="0" smtClean="0"/>
              <a:t>The inability to allow for retroactive re-approval of an SRB for a different date or term will lead to larger negative outcomes for commands that deviate from SRB approvals</a:t>
            </a:r>
          </a:p>
          <a:p>
            <a:r>
              <a:rPr lang="en-US" dirty="0" smtClean="0"/>
              <a:t>There are two common root causes for deviations:</a:t>
            </a:r>
          </a:p>
          <a:p>
            <a:pPr lvl="1"/>
            <a:r>
              <a:rPr lang="en-US" dirty="0" smtClean="0"/>
              <a:t>A change in date or term that is transmitted to PSD or BUPERS, but not both, followed by a failure to validate all paperwork prior to approval</a:t>
            </a:r>
          </a:p>
          <a:p>
            <a:pPr lvl="1"/>
            <a:r>
              <a:rPr lang="en-US" dirty="0" smtClean="0"/>
              <a:t>A change in term that is executed without prior permission. This is often </a:t>
            </a:r>
          </a:p>
          <a:p>
            <a:pPr lvl="1"/>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19</a:t>
            </a:fld>
            <a:endParaRPr lang="en-US" dirty="0"/>
          </a:p>
        </p:txBody>
      </p:sp>
    </p:spTree>
    <p:extLst>
      <p:ext uri="{BB962C8B-B14F-4D97-AF65-F5344CB8AC3E}">
        <p14:creationId xmlns:p14="http://schemas.microsoft.com/office/powerpoint/2010/main" val="740811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Discuss the migration of OPINS to NSIPS</a:t>
            </a:r>
          </a:p>
          <a:p>
            <a:r>
              <a:rPr lang="en-US" dirty="0" smtClean="0"/>
              <a:t>Detail necessary CCC actions in response to the system changes</a:t>
            </a:r>
          </a:p>
          <a:p>
            <a:r>
              <a:rPr lang="en-US" dirty="0" smtClean="0"/>
              <a:t>Detail how to request an SRB in NSIPS through workflow</a:t>
            </a:r>
          </a:p>
          <a:p>
            <a:r>
              <a:rPr lang="en-US" dirty="0" smtClean="0"/>
              <a:t>Review CCC best practices for SRB</a:t>
            </a:r>
          </a:p>
          <a:p>
            <a:pPr marL="0" indent="0">
              <a:buNone/>
            </a:pPr>
            <a:endParaRPr lang="en-US" dirty="0" smtClean="0"/>
          </a:p>
          <a:p>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a:t>
            </a:fld>
            <a:endParaRPr lang="en-US" dirty="0"/>
          </a:p>
        </p:txBody>
      </p:sp>
    </p:spTree>
    <p:extLst>
      <p:ext uri="{BB962C8B-B14F-4D97-AF65-F5344CB8AC3E}">
        <p14:creationId xmlns:p14="http://schemas.microsoft.com/office/powerpoint/2010/main" val="313157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Deviation</a:t>
            </a:r>
          </a:p>
        </p:txBody>
      </p:sp>
      <p:sp>
        <p:nvSpPr>
          <p:cNvPr id="3" name="Content Placeholder 2"/>
          <p:cNvSpPr>
            <a:spLocks noGrp="1"/>
          </p:cNvSpPr>
          <p:nvPr>
            <p:ph idx="1"/>
          </p:nvPr>
        </p:nvSpPr>
        <p:spPr/>
        <p:txBody>
          <a:bodyPr/>
          <a:lstStyle/>
          <a:p>
            <a:r>
              <a:rPr lang="en-US" dirty="0" smtClean="0"/>
              <a:t>Deviations in execution from approval can largely be avoided by attention to detail on the part of the CCC</a:t>
            </a:r>
          </a:p>
          <a:p>
            <a:r>
              <a:rPr lang="en-US" dirty="0" smtClean="0"/>
              <a:t>All reenlistment paperwork should be validated side by side prior to execution</a:t>
            </a:r>
          </a:p>
          <a:p>
            <a:r>
              <a:rPr lang="en-US" dirty="0" smtClean="0"/>
              <a:t>In the case of something not matching, action should be taken to adjudicate the conflict prior to execution</a:t>
            </a:r>
          </a:p>
          <a:p>
            <a:r>
              <a:rPr lang="en-US" dirty="0" smtClean="0"/>
              <a:t>In no case should a command deviate without permission</a:t>
            </a:r>
          </a:p>
          <a:p>
            <a:r>
              <a:rPr lang="en-US" dirty="0" smtClean="0"/>
              <a:t>Any deviation may result in SRB cancellation, and referral to BCNR</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20</a:t>
            </a:fld>
            <a:endParaRPr lang="en-US" dirty="0"/>
          </a:p>
        </p:txBody>
      </p:sp>
    </p:spTree>
    <p:extLst>
      <p:ext uri="{BB962C8B-B14F-4D97-AF65-F5344CB8AC3E}">
        <p14:creationId xmlns:p14="http://schemas.microsoft.com/office/powerpoint/2010/main" val="449569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a request</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21</a:t>
            </a:fld>
            <a:endParaRPr lang="en-US"/>
          </a:p>
        </p:txBody>
      </p:sp>
    </p:spTree>
    <p:extLst>
      <p:ext uri="{BB962C8B-B14F-4D97-AF65-F5344CB8AC3E}">
        <p14:creationId xmlns:p14="http://schemas.microsoft.com/office/powerpoint/2010/main" val="1423107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 Submission in NSIPS</a:t>
            </a: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dirty="0"/>
              <a:t>The SRB submission portal in CIMS looks a lot like the previous </a:t>
            </a:r>
            <a:r>
              <a:rPr lang="en-US" dirty="0" smtClean="0"/>
              <a:t>version</a:t>
            </a:r>
          </a:p>
          <a:p>
            <a:pPr marL="285750" indent="-285750">
              <a:buFont typeface="Arial" panose="020B0604020202020204" pitchFamily="34" charset="0"/>
              <a:buChar char="•"/>
            </a:pPr>
            <a:r>
              <a:rPr lang="en-US" dirty="0" smtClean="0"/>
              <a:t>Navigate </a:t>
            </a:r>
            <a:r>
              <a:rPr lang="en-US" dirty="0"/>
              <a:t>to NSIPS &gt; Career Information </a:t>
            </a:r>
            <a:r>
              <a:rPr lang="en-US" dirty="0" smtClean="0"/>
              <a:t>Management </a:t>
            </a:r>
            <a:r>
              <a:rPr lang="en-US" dirty="0"/>
              <a:t>&gt; Use &gt; SRB </a:t>
            </a:r>
            <a:r>
              <a:rPr lang="en-US" dirty="0" smtClean="0"/>
              <a:t>Submission</a:t>
            </a:r>
          </a:p>
          <a:p>
            <a:pPr marL="285750" indent="-285750">
              <a:buFont typeface="Arial" panose="020B0604020202020204" pitchFamily="34" charset="0"/>
              <a:buChar char="•"/>
            </a:pPr>
            <a:r>
              <a:rPr lang="en-US" dirty="0" smtClean="0"/>
              <a:t>Enter </a:t>
            </a:r>
            <a:r>
              <a:rPr lang="en-US" dirty="0"/>
              <a:t>Sailor data in the appropriate search field, and then select “Search</a:t>
            </a:r>
            <a:r>
              <a:rPr lang="en-US" dirty="0" smtClean="0"/>
              <a:t>”</a:t>
            </a:r>
          </a:p>
          <a:p>
            <a:pPr marL="285750" indent="-285750">
              <a:buFont typeface="Arial" panose="020B0604020202020204" pitchFamily="34" charset="0"/>
              <a:buChar char="•"/>
            </a:pPr>
            <a:r>
              <a:rPr lang="en-US" dirty="0"/>
              <a:t>Select the intended </a:t>
            </a:r>
            <a:r>
              <a:rPr lang="en-US" dirty="0" smtClean="0"/>
              <a:t>Sailor </a:t>
            </a:r>
            <a:r>
              <a:rPr lang="en-US" dirty="0"/>
              <a:t>from the list of Sailors </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22</a:t>
            </a:fld>
            <a:endParaRPr lang="en-US" dirty="0"/>
          </a:p>
        </p:txBody>
      </p:sp>
    </p:spTree>
    <p:extLst>
      <p:ext uri="{BB962C8B-B14F-4D97-AF65-F5344CB8AC3E}">
        <p14:creationId xmlns:p14="http://schemas.microsoft.com/office/powerpoint/2010/main" val="14344002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SRB Submission in NSIPS</a:t>
            </a:r>
            <a:endParaRPr lang="en-US"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dirty="0"/>
              <a:t>Fill in all fields, with careful attention given to extensions</a:t>
            </a:r>
          </a:p>
          <a:p>
            <a:pPr marL="285750" indent="-285750">
              <a:buFont typeface="Arial" panose="020B0604020202020204" pitchFamily="34" charset="0"/>
              <a:buChar char="•"/>
            </a:pPr>
            <a:r>
              <a:rPr lang="en-US" dirty="0"/>
              <a:t>Click on “Calculate SRB”</a:t>
            </a:r>
          </a:p>
          <a:p>
            <a:r>
              <a:rPr lang="en-US" dirty="0" smtClean="0"/>
              <a:t>If </a:t>
            </a:r>
            <a:r>
              <a:rPr lang="en-US" dirty="0"/>
              <a:t>the calculated result meets </a:t>
            </a:r>
            <a:r>
              <a:rPr lang="en-US" dirty="0" smtClean="0"/>
              <a:t>expectations, and the Sailor is satisfied, select “Submit SRB Pre-Certification”</a:t>
            </a:r>
          </a:p>
          <a:p>
            <a:r>
              <a:rPr lang="en-US" dirty="0" smtClean="0"/>
              <a:t>A pop-up box labeled “SRB Add WF Component” will then appear in the middle of the screen</a:t>
            </a:r>
          </a:p>
          <a:p>
            <a:r>
              <a:rPr lang="en-US" dirty="0" smtClean="0"/>
              <a:t>This screen is used to place the request into workflow for processing at BUPERS 328</a:t>
            </a: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23</a:t>
            </a:fld>
            <a:endParaRPr lang="en-US" dirty="0"/>
          </a:p>
        </p:txBody>
      </p:sp>
    </p:spTree>
    <p:extLst>
      <p:ext uri="{BB962C8B-B14F-4D97-AF65-F5344CB8AC3E}">
        <p14:creationId xmlns:p14="http://schemas.microsoft.com/office/powerpoint/2010/main" val="8656346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 Submission in NSIPS</a:t>
            </a:r>
          </a:p>
        </p:txBody>
      </p:sp>
      <p:sp>
        <p:nvSpPr>
          <p:cNvPr id="3" name="Content Placeholder 2"/>
          <p:cNvSpPr>
            <a:spLocks noGrp="1"/>
          </p:cNvSpPr>
          <p:nvPr>
            <p:ph idx="1"/>
          </p:nvPr>
        </p:nvSpPr>
        <p:spPr/>
        <p:txBody>
          <a:bodyPr/>
          <a:lstStyle/>
          <a:p>
            <a:r>
              <a:rPr lang="en-US" dirty="0" smtClean="0"/>
              <a:t>This workflow initiation completes the first-party approval of the required two-party process</a:t>
            </a:r>
          </a:p>
          <a:p>
            <a:pPr lvl="1"/>
            <a:r>
              <a:rPr lang="en-US" dirty="0" smtClean="0"/>
              <a:t>The second approval is the approval given at BUPERS-328</a:t>
            </a:r>
          </a:p>
          <a:p>
            <a:r>
              <a:rPr lang="en-US" dirty="0" smtClean="0"/>
              <a:t>Select “Approved” from the first drop-down field on the page labeled “</a:t>
            </a:r>
            <a:r>
              <a:rPr lang="en-US" dirty="0" err="1" smtClean="0"/>
              <a:t>Appr</a:t>
            </a:r>
            <a:r>
              <a:rPr lang="en-US" dirty="0" smtClean="0"/>
              <a:t> Action”</a:t>
            </a:r>
          </a:p>
          <a:p>
            <a:pPr lvl="1"/>
            <a:r>
              <a:rPr lang="en-US" dirty="0" smtClean="0"/>
              <a:t>This may seem counterintuitive, but </a:t>
            </a:r>
            <a:r>
              <a:rPr lang="en-US" dirty="0"/>
              <a:t>t</a:t>
            </a:r>
            <a:r>
              <a:rPr lang="en-US" dirty="0" smtClean="0"/>
              <a:t>he CCC is the first approver in the two-party approval process</a:t>
            </a:r>
          </a:p>
          <a:p>
            <a:r>
              <a:rPr lang="en-US" dirty="0" smtClean="0"/>
              <a:t>There is a “Comment” button. This can be used to provide any narrative comments that help support the request. This is not required, but there are cases where it may be useful to use this block.</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24</a:t>
            </a:fld>
            <a:endParaRPr lang="en-US" dirty="0"/>
          </a:p>
        </p:txBody>
      </p:sp>
    </p:spTree>
    <p:extLst>
      <p:ext uri="{BB962C8B-B14F-4D97-AF65-F5344CB8AC3E}">
        <p14:creationId xmlns:p14="http://schemas.microsoft.com/office/powerpoint/2010/main" val="2572996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 Submission in NSIPS</a:t>
            </a:r>
          </a:p>
        </p:txBody>
      </p:sp>
      <p:sp>
        <p:nvSpPr>
          <p:cNvPr id="3" name="Content Placeholder 2"/>
          <p:cNvSpPr>
            <a:spLocks noGrp="1"/>
          </p:cNvSpPr>
          <p:nvPr>
            <p:ph idx="1"/>
          </p:nvPr>
        </p:nvSpPr>
        <p:spPr/>
        <p:txBody>
          <a:bodyPr/>
          <a:lstStyle/>
          <a:p>
            <a:r>
              <a:rPr lang="en-US" dirty="0" smtClean="0"/>
              <a:t>Fill </a:t>
            </a:r>
            <a:r>
              <a:rPr lang="en-US" dirty="0"/>
              <a:t>in applicable comments in the “Commanding Officer Remarks” field</a:t>
            </a:r>
          </a:p>
          <a:p>
            <a:r>
              <a:rPr lang="en-US" dirty="0" smtClean="0"/>
              <a:t>Select “Ok” and the request will then indicate “Saved”</a:t>
            </a:r>
          </a:p>
          <a:p>
            <a:r>
              <a:rPr lang="en-US" dirty="0" smtClean="0"/>
              <a:t>The screen indicating “Saved” communicates to you that the request has been properly submitted</a:t>
            </a:r>
          </a:p>
          <a:p>
            <a:r>
              <a:rPr lang="en-US" dirty="0"/>
              <a:t>That submission will then route the request directly to BUPERS-328 for pre-screening</a:t>
            </a:r>
          </a:p>
          <a:p>
            <a:r>
              <a:rPr lang="en-US" dirty="0"/>
              <a:t>Anyone at the SRB Desk can see that request in </a:t>
            </a:r>
            <a:r>
              <a:rPr lang="en-US" dirty="0" smtClean="0"/>
              <a:t>our normal processing dashboard</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25</a:t>
            </a:fld>
            <a:endParaRPr lang="en-US" dirty="0"/>
          </a:p>
        </p:txBody>
      </p:sp>
    </p:spTree>
    <p:extLst>
      <p:ext uri="{BB962C8B-B14F-4D97-AF65-F5344CB8AC3E}">
        <p14:creationId xmlns:p14="http://schemas.microsoft.com/office/powerpoint/2010/main" val="3049475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Paygrades</a:t>
            </a:r>
            <a:endParaRPr lang="en-US" dirty="0"/>
          </a:p>
        </p:txBody>
      </p:sp>
      <p:sp>
        <p:nvSpPr>
          <p:cNvPr id="3" name="Content Placeholder 2"/>
          <p:cNvSpPr>
            <a:spLocks noGrp="1"/>
          </p:cNvSpPr>
          <p:nvPr>
            <p:ph idx="1"/>
          </p:nvPr>
        </p:nvSpPr>
        <p:spPr/>
        <p:txBody>
          <a:bodyPr/>
          <a:lstStyle/>
          <a:p>
            <a:r>
              <a:rPr lang="en-US" dirty="0" smtClean="0"/>
              <a:t>SRBs are calculated off of discharge paygrade</a:t>
            </a:r>
          </a:p>
          <a:p>
            <a:pPr lvl="1"/>
            <a:r>
              <a:rPr lang="en-US" dirty="0" smtClean="0"/>
              <a:t>This is the paygrade applicable on the day prior to reenlistment</a:t>
            </a:r>
          </a:p>
          <a:p>
            <a:r>
              <a:rPr lang="en-US" dirty="0" smtClean="0"/>
              <a:t>Paygrades do not update on their own</a:t>
            </a:r>
          </a:p>
          <a:p>
            <a:r>
              <a:rPr lang="en-US" dirty="0" smtClean="0"/>
              <a:t>We process the SRB based on the paygrade requested</a:t>
            </a:r>
          </a:p>
          <a:p>
            <a:r>
              <a:rPr lang="en-US" dirty="0" smtClean="0"/>
              <a:t>If the member is subsequently advanced prior to the requested reenlistment date, we need the CCC to engage proactively by calling or emailing</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26</a:t>
            </a:fld>
            <a:endParaRPr lang="en-US" dirty="0"/>
          </a:p>
        </p:txBody>
      </p:sp>
    </p:spTree>
    <p:extLst>
      <p:ext uri="{BB962C8B-B14F-4D97-AF65-F5344CB8AC3E}">
        <p14:creationId xmlns:p14="http://schemas.microsoft.com/office/powerpoint/2010/main" val="1517969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Paygrades</a:t>
            </a:r>
          </a:p>
        </p:txBody>
      </p:sp>
      <p:sp>
        <p:nvSpPr>
          <p:cNvPr id="3" name="Content Placeholder 2"/>
          <p:cNvSpPr>
            <a:spLocks noGrp="1"/>
          </p:cNvSpPr>
          <p:nvPr>
            <p:ph idx="1"/>
          </p:nvPr>
        </p:nvSpPr>
        <p:spPr/>
        <p:txBody>
          <a:bodyPr/>
          <a:lstStyle/>
          <a:p>
            <a:r>
              <a:rPr lang="en-US" dirty="0" smtClean="0"/>
              <a:t>The CCC must request cancellation, and then a new request can be submitted with the updated paygrade</a:t>
            </a:r>
          </a:p>
          <a:p>
            <a:r>
              <a:rPr lang="en-US" dirty="0" smtClean="0"/>
              <a:t>Knowledge of the limiting dates for advancement associated with the NWAEs can help</a:t>
            </a:r>
          </a:p>
          <a:p>
            <a:pPr lvl="1"/>
            <a:r>
              <a:rPr lang="en-US" dirty="0" smtClean="0"/>
              <a:t>June 16 and December 16</a:t>
            </a:r>
          </a:p>
          <a:p>
            <a:r>
              <a:rPr lang="en-US" dirty="0" smtClean="0"/>
              <a:t>Enter the paygrade as it will be on the date of discharge, even if the member has not been advanced yet</a:t>
            </a:r>
          </a:p>
          <a:p>
            <a:r>
              <a:rPr lang="en-US" dirty="0" smtClean="0"/>
              <a:t>We do not compare NWAE results or MAP results to the SRB queue.  CCC action is required</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27</a:t>
            </a:fld>
            <a:endParaRPr lang="en-US" dirty="0"/>
          </a:p>
        </p:txBody>
      </p:sp>
    </p:spTree>
    <p:extLst>
      <p:ext uri="{BB962C8B-B14F-4D97-AF65-F5344CB8AC3E}">
        <p14:creationId xmlns:p14="http://schemas.microsoft.com/office/powerpoint/2010/main" val="2113499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Paygrades</a:t>
            </a:r>
          </a:p>
        </p:txBody>
      </p:sp>
      <p:sp>
        <p:nvSpPr>
          <p:cNvPr id="3" name="Content Placeholder 2"/>
          <p:cNvSpPr>
            <a:spLocks noGrp="1"/>
          </p:cNvSpPr>
          <p:nvPr>
            <p:ph idx="1"/>
          </p:nvPr>
        </p:nvSpPr>
        <p:spPr/>
        <p:txBody>
          <a:bodyPr/>
          <a:lstStyle/>
          <a:p>
            <a:r>
              <a:rPr lang="en-US" dirty="0" smtClean="0"/>
              <a:t>Failure to act proactively may result in an incorrect paygrade being used for an SRB</a:t>
            </a:r>
          </a:p>
          <a:p>
            <a:r>
              <a:rPr lang="en-US" dirty="0" smtClean="0"/>
              <a:t>This cannot be corrected retroactively</a:t>
            </a:r>
          </a:p>
          <a:p>
            <a:r>
              <a:rPr lang="en-US" dirty="0" smtClean="0"/>
              <a:t>Paygrade discrepancies may result in a refusal by PSD or DFAS to release funds, and may result in the need to </a:t>
            </a:r>
            <a:r>
              <a:rPr lang="en-US" dirty="0" err="1" smtClean="0"/>
              <a:t>submita</a:t>
            </a:r>
            <a:r>
              <a:rPr lang="en-US" dirty="0" smtClean="0"/>
              <a:t> BCNR</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28</a:t>
            </a:fld>
            <a:endParaRPr lang="en-US" dirty="0"/>
          </a:p>
        </p:txBody>
      </p:sp>
    </p:spTree>
    <p:extLst>
      <p:ext uri="{BB962C8B-B14F-4D97-AF65-F5344CB8AC3E}">
        <p14:creationId xmlns:p14="http://schemas.microsoft.com/office/powerpoint/2010/main" val="34308317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Checking the status of a request</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29</a:t>
            </a:fld>
            <a:endParaRPr lang="en-US"/>
          </a:p>
        </p:txBody>
      </p:sp>
    </p:spTree>
    <p:extLst>
      <p:ext uri="{BB962C8B-B14F-4D97-AF65-F5344CB8AC3E}">
        <p14:creationId xmlns:p14="http://schemas.microsoft.com/office/powerpoint/2010/main" val="3490264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0" y="0"/>
            <a:ext cx="9144000" cy="1143000"/>
          </a:xfrm>
        </p:spPr>
        <p:txBody>
          <a:bodyPr/>
          <a:lstStyle/>
          <a:p>
            <a:pPr eaLnBrk="1" hangingPunct="1"/>
            <a:r>
              <a:rPr lang="en-US" sz="3200" dirty="0" smtClean="0"/>
              <a:t>References</a:t>
            </a:r>
          </a:p>
        </p:txBody>
      </p:sp>
      <p:sp>
        <p:nvSpPr>
          <p:cNvPr id="13315" name="Content Placeholder 2"/>
          <p:cNvSpPr>
            <a:spLocks noGrp="1"/>
          </p:cNvSpPr>
          <p:nvPr>
            <p:ph idx="1"/>
          </p:nvPr>
        </p:nvSpPr>
        <p:spPr>
          <a:xfrm>
            <a:off x="457200" y="990600"/>
            <a:ext cx="7772400" cy="5638800"/>
          </a:xfrm>
        </p:spPr>
        <p:txBody>
          <a:bodyPr/>
          <a:lstStyle/>
          <a:p>
            <a:pPr eaLnBrk="1" hangingPunct="1"/>
            <a:endParaRPr lang="en-US" sz="4400" b="1" dirty="0" smtClean="0">
              <a:solidFill>
                <a:srgbClr val="000066"/>
              </a:solidFill>
            </a:endParaRPr>
          </a:p>
          <a:p>
            <a:pPr eaLnBrk="1" hangingPunct="1"/>
            <a:r>
              <a:rPr lang="en-US" sz="3600" b="1" dirty="0" smtClean="0">
                <a:solidFill>
                  <a:srgbClr val="000066"/>
                </a:solidFill>
              </a:rPr>
              <a:t>OPNAVINST 1160.8B</a:t>
            </a:r>
            <a:endParaRPr lang="en-US" sz="2000" b="1" dirty="0">
              <a:solidFill>
                <a:srgbClr val="000066"/>
              </a:solidFill>
            </a:endParaRPr>
          </a:p>
          <a:p>
            <a:pPr eaLnBrk="1" hangingPunct="1"/>
            <a:r>
              <a:rPr lang="en-US" sz="3600" b="1" dirty="0" smtClean="0">
                <a:solidFill>
                  <a:srgbClr val="000066"/>
                </a:solidFill>
              </a:rPr>
              <a:t>NAVADMIN 108/20</a:t>
            </a:r>
          </a:p>
        </p:txBody>
      </p:sp>
      <p:sp>
        <p:nvSpPr>
          <p:cNvPr id="13316" name="Slide Number Placeholder 5"/>
          <p:cNvSpPr>
            <a:spLocks noGrp="1"/>
          </p:cNvSpPr>
          <p:nvPr>
            <p:ph type="sldNum" sz="quarter" idx="10"/>
          </p:nvPr>
        </p:nvSpPr>
        <p:spPr>
          <a:noFill/>
        </p:spPr>
        <p:txBody>
          <a:bodyPr/>
          <a:lstStyle/>
          <a:p>
            <a:fld id="{69F022F5-3972-41A8-B468-F69A7F8A78EC}" type="slidenum">
              <a:rPr lang="en-US" smtClean="0"/>
              <a:pPr/>
              <a:t>3</a:t>
            </a:fld>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Validating SRB status</a:t>
            </a:r>
            <a:endParaRPr lang="en-US" dirty="0"/>
          </a:p>
        </p:txBody>
      </p:sp>
      <p:sp>
        <p:nvSpPr>
          <p:cNvPr id="3" name="Content Placeholder 2"/>
          <p:cNvSpPr>
            <a:spLocks noGrp="1"/>
          </p:cNvSpPr>
          <p:nvPr>
            <p:ph idx="1"/>
          </p:nvPr>
        </p:nvSpPr>
        <p:spPr/>
        <p:txBody>
          <a:bodyPr/>
          <a:lstStyle/>
          <a:p>
            <a:r>
              <a:rPr lang="en-US" dirty="0" smtClean="0"/>
              <a:t>There were issues with naval messages and SRB data populating in the SRB application in BOL</a:t>
            </a:r>
          </a:p>
          <a:p>
            <a:r>
              <a:rPr lang="en-US" dirty="0" smtClean="0"/>
              <a:t>The SRB application in BOL currently shows the data that was locked in by OPINS on July 3</a:t>
            </a:r>
          </a:p>
          <a:p>
            <a:r>
              <a:rPr lang="en-US" dirty="0" smtClean="0"/>
              <a:t>BOL </a:t>
            </a:r>
            <a:r>
              <a:rPr lang="en-US" dirty="0" smtClean="0"/>
              <a:t>is </a:t>
            </a:r>
            <a:r>
              <a:rPr lang="en-US" dirty="0" smtClean="0"/>
              <a:t>no longer </a:t>
            </a:r>
            <a:r>
              <a:rPr lang="en-US" dirty="0" smtClean="0"/>
              <a:t>updating </a:t>
            </a:r>
            <a:r>
              <a:rPr lang="en-US" dirty="0" smtClean="0"/>
              <a:t>SRB data. This resource should not be used, as the data is not current</a:t>
            </a:r>
          </a:p>
          <a:p>
            <a:r>
              <a:rPr lang="en-US" dirty="0" smtClean="0"/>
              <a:t>Naval messages </a:t>
            </a:r>
            <a:r>
              <a:rPr lang="en-US" dirty="0" smtClean="0"/>
              <a:t>are now transmitting from the BUPERS 3 server!</a:t>
            </a:r>
          </a:p>
          <a:p>
            <a:pPr lvl="1"/>
            <a:r>
              <a:rPr lang="en-US" dirty="0" smtClean="0"/>
              <a:t>NSIPS does not populate a DTG to assist in message location</a:t>
            </a:r>
            <a:endParaRPr lang="en-US" dirty="0" smtClean="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30</a:t>
            </a:fld>
            <a:endParaRPr lang="en-US" dirty="0"/>
          </a:p>
        </p:txBody>
      </p:sp>
    </p:spTree>
    <p:extLst>
      <p:ext uri="{BB962C8B-B14F-4D97-AF65-F5344CB8AC3E}">
        <p14:creationId xmlns:p14="http://schemas.microsoft.com/office/powerpoint/2010/main" val="28666402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SRB status</a:t>
            </a:r>
          </a:p>
        </p:txBody>
      </p:sp>
      <p:sp>
        <p:nvSpPr>
          <p:cNvPr id="3" name="Content Placeholder 2"/>
          <p:cNvSpPr>
            <a:spLocks noGrp="1"/>
          </p:cNvSpPr>
          <p:nvPr>
            <p:ph idx="1"/>
          </p:nvPr>
        </p:nvSpPr>
        <p:spPr/>
        <p:txBody>
          <a:bodyPr/>
          <a:lstStyle/>
          <a:p>
            <a:r>
              <a:rPr lang="en-US" dirty="0" smtClean="0"/>
              <a:t>A self-service inquiry tool has been added to allow review of the SRB pre-certification status and the final processing (final approval) status</a:t>
            </a:r>
          </a:p>
          <a:p>
            <a:r>
              <a:rPr lang="en-US" dirty="0" smtClean="0"/>
              <a:t>All SRB requests made </a:t>
            </a:r>
            <a:r>
              <a:rPr lang="en-US" dirty="0" smtClean="0"/>
              <a:t>for the first time since </a:t>
            </a:r>
            <a:r>
              <a:rPr lang="en-US" dirty="0" smtClean="0"/>
              <a:t>July 30 are viewable</a:t>
            </a:r>
            <a:endParaRPr lang="en-US" dirty="0"/>
          </a:p>
          <a:p>
            <a:r>
              <a:rPr lang="en-US" dirty="0" smtClean="0"/>
              <a:t>An SRB request can be validated to have been received by navigating in NSIPS to Career Information Management &gt; Inquire &gt; SRB/ESRP </a:t>
            </a:r>
          </a:p>
          <a:p>
            <a:r>
              <a:rPr lang="en-US" dirty="0" smtClean="0"/>
              <a:t>This screen has two tabs labeled </a:t>
            </a:r>
            <a:r>
              <a:rPr lang="en-US" dirty="0"/>
              <a:t>“Per Cert Request</a:t>
            </a:r>
            <a:r>
              <a:rPr lang="en-US" dirty="0" smtClean="0"/>
              <a:t>”</a:t>
            </a:r>
            <a:r>
              <a:rPr lang="en-US" dirty="0"/>
              <a:t> </a:t>
            </a:r>
            <a:r>
              <a:rPr lang="en-US" dirty="0" smtClean="0"/>
              <a:t>and “SRB/ESRP Status”</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31</a:t>
            </a:fld>
            <a:endParaRPr lang="en-US" dirty="0"/>
          </a:p>
        </p:txBody>
      </p:sp>
    </p:spTree>
    <p:extLst>
      <p:ext uri="{BB962C8B-B14F-4D97-AF65-F5344CB8AC3E}">
        <p14:creationId xmlns:p14="http://schemas.microsoft.com/office/powerpoint/2010/main" val="1633503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Cert Request tab</a:t>
            </a:r>
            <a:endParaRPr lang="en-US" dirty="0"/>
          </a:p>
        </p:txBody>
      </p:sp>
      <p:sp>
        <p:nvSpPr>
          <p:cNvPr id="3" name="Content Placeholder 2"/>
          <p:cNvSpPr>
            <a:spLocks noGrp="1"/>
          </p:cNvSpPr>
          <p:nvPr>
            <p:ph idx="1"/>
          </p:nvPr>
        </p:nvSpPr>
        <p:spPr/>
        <p:txBody>
          <a:bodyPr/>
          <a:lstStyle/>
          <a:p>
            <a:r>
              <a:rPr lang="en-US" dirty="0" smtClean="0"/>
              <a:t>This tab has the status of the precertification request </a:t>
            </a:r>
          </a:p>
          <a:p>
            <a:r>
              <a:rPr lang="en-US" dirty="0" smtClean="0"/>
              <a:t>It is a read only version of the actual precertification screen</a:t>
            </a:r>
          </a:p>
          <a:p>
            <a:r>
              <a:rPr lang="en-US" dirty="0" smtClean="0"/>
              <a:t>This screen is what we see when an SRB is requested</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32</a:t>
            </a:fld>
            <a:endParaRPr lang="en-US" dirty="0"/>
          </a:p>
        </p:txBody>
      </p:sp>
    </p:spTree>
    <p:extLst>
      <p:ext uri="{BB962C8B-B14F-4D97-AF65-F5344CB8AC3E}">
        <p14:creationId xmlns:p14="http://schemas.microsoft.com/office/powerpoint/2010/main" val="40236531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SRB/ESRP </a:t>
            </a:r>
            <a:r>
              <a:rPr lang="en-US" dirty="0" smtClean="0"/>
              <a:t>Status tab</a:t>
            </a:r>
            <a:endParaRPr lang="en-US" dirty="0"/>
          </a:p>
        </p:txBody>
      </p:sp>
      <p:sp>
        <p:nvSpPr>
          <p:cNvPr id="3" name="Content Placeholder 2"/>
          <p:cNvSpPr>
            <a:spLocks noGrp="1"/>
          </p:cNvSpPr>
          <p:nvPr>
            <p:ph idx="1"/>
          </p:nvPr>
        </p:nvSpPr>
        <p:spPr/>
        <p:txBody>
          <a:bodyPr/>
          <a:lstStyle/>
          <a:p>
            <a:r>
              <a:rPr lang="en-US" dirty="0"/>
              <a:t>This tab has the </a:t>
            </a:r>
            <a:r>
              <a:rPr lang="en-US" dirty="0" smtClean="0"/>
              <a:t>final processing status</a:t>
            </a:r>
            <a:endParaRPr lang="en-US" dirty="0"/>
          </a:p>
          <a:p>
            <a:r>
              <a:rPr lang="en-US" dirty="0"/>
              <a:t>It is a read only version of the actual </a:t>
            </a:r>
            <a:r>
              <a:rPr lang="en-US" dirty="0" smtClean="0"/>
              <a:t>processing screen we use </a:t>
            </a:r>
            <a:r>
              <a:rPr lang="en-US" dirty="0" smtClean="0"/>
              <a:t>and it </a:t>
            </a:r>
            <a:r>
              <a:rPr lang="en-US" dirty="0" smtClean="0"/>
              <a:t>is the authoritative status of the SRB </a:t>
            </a:r>
            <a:r>
              <a:rPr lang="en-US" dirty="0" smtClean="0"/>
              <a:t>reques</a:t>
            </a:r>
            <a:r>
              <a:rPr lang="en-US" dirty="0" smtClean="0"/>
              <a:t>t</a:t>
            </a:r>
          </a:p>
          <a:p>
            <a:r>
              <a:rPr lang="en-US" dirty="0" smtClean="0"/>
              <a:t>If the request was initiated prior to migration, this page will not update</a:t>
            </a:r>
          </a:p>
          <a:p>
            <a:pPr lvl="1"/>
            <a:r>
              <a:rPr lang="en-US" dirty="0" smtClean="0"/>
              <a:t>This is true even if the SRB was subsequently cancelled and resubmitted after migration was complete</a:t>
            </a:r>
            <a:endParaRPr lang="en-US" dirty="0" smtClean="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33</a:t>
            </a:fld>
            <a:endParaRPr lang="en-US" dirty="0"/>
          </a:p>
        </p:txBody>
      </p:sp>
    </p:spTree>
    <p:extLst>
      <p:ext uri="{BB962C8B-B14F-4D97-AF65-F5344CB8AC3E}">
        <p14:creationId xmlns:p14="http://schemas.microsoft.com/office/powerpoint/2010/main" val="1691812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SRB/ESRP Status tab</a:t>
            </a:r>
          </a:p>
        </p:txBody>
      </p:sp>
      <p:sp>
        <p:nvSpPr>
          <p:cNvPr id="3" name="Content Placeholder 2"/>
          <p:cNvSpPr>
            <a:spLocks noGrp="1"/>
          </p:cNvSpPr>
          <p:nvPr>
            <p:ph idx="1"/>
          </p:nvPr>
        </p:nvSpPr>
        <p:spPr/>
        <p:txBody>
          <a:bodyPr/>
          <a:lstStyle/>
          <a:p>
            <a:r>
              <a:rPr lang="en-US" dirty="0"/>
              <a:t>As a short term bridging action, the SRB Desk was providing screen shots from the SRB Processing screen as a Key Supporting Document (KSD) to PSD</a:t>
            </a:r>
          </a:p>
          <a:p>
            <a:r>
              <a:rPr lang="en-US" dirty="0"/>
              <a:t>CCCs and PSD now have direct access to this source information for all SRB requests initiated after July 30. OPS Alert 022-21 allows CCCs to make their own screen shots</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34</a:t>
            </a:fld>
            <a:endParaRPr lang="en-US" dirty="0"/>
          </a:p>
        </p:txBody>
      </p:sp>
    </p:spTree>
    <p:extLst>
      <p:ext uri="{BB962C8B-B14F-4D97-AF65-F5344CB8AC3E}">
        <p14:creationId xmlns:p14="http://schemas.microsoft.com/office/powerpoint/2010/main" val="31705110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SRB status</a:t>
            </a:r>
          </a:p>
        </p:txBody>
      </p:sp>
      <p:sp>
        <p:nvSpPr>
          <p:cNvPr id="3" name="Content Placeholder 2"/>
          <p:cNvSpPr>
            <a:spLocks noGrp="1"/>
          </p:cNvSpPr>
          <p:nvPr>
            <p:ph idx="1"/>
          </p:nvPr>
        </p:nvSpPr>
        <p:spPr/>
        <p:txBody>
          <a:bodyPr/>
          <a:lstStyle/>
          <a:p>
            <a:r>
              <a:rPr lang="en-US" dirty="0" smtClean="0"/>
              <a:t>New SRB requests are prescreened every workday during normal business hours</a:t>
            </a:r>
          </a:p>
          <a:p>
            <a:r>
              <a:rPr lang="en-US" dirty="0" smtClean="0"/>
              <a:t>Previously, we told CCCs to expect BOL to update 2-3 workdays after submission.  This delay was due to computer synchronizations.</a:t>
            </a:r>
          </a:p>
          <a:p>
            <a:r>
              <a:rPr lang="en-US" dirty="0" smtClean="0"/>
              <a:t>SRB requests submitted in NSIPS Web can be viewed at BUPERS 328 immediately</a:t>
            </a:r>
          </a:p>
          <a:p>
            <a:r>
              <a:rPr lang="en-US" dirty="0" smtClean="0"/>
              <a:t>You should expect the request to be fully prescreened within 2 workdays, but you should expect to see it populate immediately</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35</a:t>
            </a:fld>
            <a:endParaRPr lang="en-US" dirty="0"/>
          </a:p>
        </p:txBody>
      </p:sp>
    </p:spTree>
    <p:extLst>
      <p:ext uri="{BB962C8B-B14F-4D97-AF65-F5344CB8AC3E}">
        <p14:creationId xmlns:p14="http://schemas.microsoft.com/office/powerpoint/2010/main" val="21368492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SRB status</a:t>
            </a:r>
          </a:p>
        </p:txBody>
      </p:sp>
      <p:sp>
        <p:nvSpPr>
          <p:cNvPr id="3" name="Content Placeholder 2"/>
          <p:cNvSpPr>
            <a:spLocks noGrp="1"/>
          </p:cNvSpPr>
          <p:nvPr>
            <p:ph idx="1"/>
          </p:nvPr>
        </p:nvSpPr>
        <p:spPr/>
        <p:txBody>
          <a:bodyPr/>
          <a:lstStyle/>
          <a:p>
            <a:r>
              <a:rPr lang="en-US" dirty="0" smtClean="0"/>
              <a:t>We will continue to approve all successfully prescreened SRBs approximately two weeks in advance of the requested reenlistment date.  The only exception to this is reenlistments scheduled for the first two weeks in October.  We will still be limited by the release of funds for the new FY.</a:t>
            </a:r>
          </a:p>
          <a:p>
            <a:r>
              <a:rPr lang="en-US" dirty="0" smtClean="0"/>
              <a:t>It will be normal to see a request with an approved prescreening status, but not final processed (final approved) because the requested reenlistment date is more than two weeks in advance</a:t>
            </a:r>
          </a:p>
          <a:p>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36</a:t>
            </a:fld>
            <a:endParaRPr lang="en-US" dirty="0"/>
          </a:p>
        </p:txBody>
      </p:sp>
    </p:spTree>
    <p:extLst>
      <p:ext uri="{BB962C8B-B14F-4D97-AF65-F5344CB8AC3E}">
        <p14:creationId xmlns:p14="http://schemas.microsoft.com/office/powerpoint/2010/main" val="40356424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SRB status</a:t>
            </a:r>
          </a:p>
        </p:txBody>
      </p:sp>
      <p:sp>
        <p:nvSpPr>
          <p:cNvPr id="3" name="Content Placeholder 2"/>
          <p:cNvSpPr>
            <a:spLocks noGrp="1"/>
          </p:cNvSpPr>
          <p:nvPr>
            <p:ph idx="1"/>
          </p:nvPr>
        </p:nvSpPr>
        <p:spPr/>
        <p:txBody>
          <a:bodyPr/>
          <a:lstStyle/>
          <a:p>
            <a:r>
              <a:rPr lang="en-US" dirty="0" smtClean="0"/>
              <a:t>The Inquire function is leveraging data from workflow records to populate the screens for your Sailor</a:t>
            </a:r>
          </a:p>
          <a:p>
            <a:r>
              <a:rPr lang="en-US" dirty="0" smtClean="0"/>
              <a:t>SRB requests made prior to the data migration of OPINS to NSIPS on July 3 were not submitted under a workflow model</a:t>
            </a:r>
          </a:p>
          <a:p>
            <a:r>
              <a:rPr lang="en-US" dirty="0" smtClean="0"/>
              <a:t>Those request can still be viewed and managed by BUPERS-328 even though a CCC cannot view them</a:t>
            </a:r>
          </a:p>
          <a:p>
            <a:r>
              <a:rPr lang="en-US" dirty="0" smtClean="0"/>
              <a:t>If they were resubmitted after the system was restored (July 30), then the request will be viewable</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37</a:t>
            </a:fld>
            <a:endParaRPr lang="en-US" dirty="0"/>
          </a:p>
        </p:txBody>
      </p:sp>
    </p:spTree>
    <p:extLst>
      <p:ext uri="{BB962C8B-B14F-4D97-AF65-F5344CB8AC3E}">
        <p14:creationId xmlns:p14="http://schemas.microsoft.com/office/powerpoint/2010/main" val="25161285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SRB status</a:t>
            </a:r>
          </a:p>
        </p:txBody>
      </p:sp>
      <p:sp>
        <p:nvSpPr>
          <p:cNvPr id="3" name="Content Placeholder 2"/>
          <p:cNvSpPr>
            <a:spLocks noGrp="1"/>
          </p:cNvSpPr>
          <p:nvPr>
            <p:ph idx="1"/>
          </p:nvPr>
        </p:nvSpPr>
        <p:spPr/>
        <p:txBody>
          <a:bodyPr/>
          <a:lstStyle/>
          <a:p>
            <a:r>
              <a:rPr lang="en-US" dirty="0" smtClean="0"/>
              <a:t>For assistance with validating SRB request status, or to obtain and SRB approval screen shot from the SRB Desk, for requests that were submitted PRIOR to workflow initiation (prior to July 3), email the SRB Desk with :</a:t>
            </a:r>
          </a:p>
          <a:p>
            <a:pPr lvl="1"/>
            <a:r>
              <a:rPr lang="en-US" dirty="0" smtClean="0"/>
              <a:t>Sailor's rate</a:t>
            </a:r>
          </a:p>
          <a:p>
            <a:pPr lvl="1"/>
            <a:r>
              <a:rPr lang="en-US" dirty="0" smtClean="0"/>
              <a:t>Sailor’s full name </a:t>
            </a:r>
          </a:p>
          <a:p>
            <a:pPr lvl="1"/>
            <a:r>
              <a:rPr lang="en-US" dirty="0" smtClean="0"/>
              <a:t>Requested reenlistment date</a:t>
            </a:r>
          </a:p>
          <a:p>
            <a:pPr lvl="1"/>
            <a:r>
              <a:rPr lang="en-US" dirty="0" smtClean="0"/>
              <a:t>Approximate date of SRB </a:t>
            </a:r>
            <a:r>
              <a:rPr lang="en-US" dirty="0" smtClean="0"/>
              <a:t>submission</a:t>
            </a:r>
          </a:p>
          <a:p>
            <a:r>
              <a:rPr lang="en-US" dirty="0" smtClean="0"/>
              <a:t>This data should be supplied with any SRB query</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38</a:t>
            </a:fld>
            <a:endParaRPr lang="en-US" dirty="0"/>
          </a:p>
        </p:txBody>
      </p:sp>
    </p:spTree>
    <p:extLst>
      <p:ext uri="{BB962C8B-B14F-4D97-AF65-F5344CB8AC3E}">
        <p14:creationId xmlns:p14="http://schemas.microsoft.com/office/powerpoint/2010/main" val="25632845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SRB status</a:t>
            </a:r>
          </a:p>
        </p:txBody>
      </p:sp>
      <p:sp>
        <p:nvSpPr>
          <p:cNvPr id="3" name="Content Placeholder 2"/>
          <p:cNvSpPr>
            <a:spLocks noGrp="1"/>
          </p:cNvSpPr>
          <p:nvPr>
            <p:ph idx="1"/>
          </p:nvPr>
        </p:nvSpPr>
        <p:spPr/>
        <p:txBody>
          <a:bodyPr/>
          <a:lstStyle/>
          <a:p>
            <a:r>
              <a:rPr lang="en-US" dirty="0"/>
              <a:t>The Inquire function is not deployed into NSIPS Afloat.  It can only viewed in NSIPS Web.</a:t>
            </a:r>
          </a:p>
          <a:p>
            <a:r>
              <a:rPr lang="en-US" dirty="0" smtClean="0"/>
              <a:t>For </a:t>
            </a:r>
            <a:r>
              <a:rPr lang="en-US" dirty="0"/>
              <a:t>assistance with validating SRB request status, or to obtain </a:t>
            </a:r>
            <a:r>
              <a:rPr lang="en-US" dirty="0" smtClean="0"/>
              <a:t>an </a:t>
            </a:r>
            <a:r>
              <a:rPr lang="en-US" dirty="0"/>
              <a:t>SRB approval screen shot </a:t>
            </a:r>
            <a:r>
              <a:rPr lang="en-US" dirty="0" smtClean="0"/>
              <a:t>for </a:t>
            </a:r>
            <a:r>
              <a:rPr lang="en-US" dirty="0"/>
              <a:t>requests that were submitted </a:t>
            </a:r>
            <a:r>
              <a:rPr lang="en-US" dirty="0" smtClean="0"/>
              <a:t>AFTER workflow initiation (after July 30), contact your ISIC or TYCOM first</a:t>
            </a:r>
          </a:p>
          <a:p>
            <a:r>
              <a:rPr lang="en-US" dirty="0" smtClean="0"/>
              <a:t>Your first line resource for validating status in NSIPS Web or obtaining an approval screen shot due to connectivity, access or resource limitations as a CCC is the ISIC CCC </a:t>
            </a:r>
          </a:p>
          <a:p>
            <a:pPr marL="0" indent="0">
              <a:buNone/>
            </a:pPr>
            <a:endParaRPr lang="en-US" dirty="0" smtClean="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39</a:t>
            </a:fld>
            <a:endParaRPr lang="en-US" dirty="0"/>
          </a:p>
        </p:txBody>
      </p:sp>
    </p:spTree>
    <p:extLst>
      <p:ext uri="{BB962C8B-B14F-4D97-AF65-F5344CB8AC3E}">
        <p14:creationId xmlns:p14="http://schemas.microsoft.com/office/powerpoint/2010/main" val="318203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4</a:t>
            </a:fld>
            <a:endParaRPr lang="en-US"/>
          </a:p>
        </p:txBody>
      </p:sp>
    </p:spTree>
    <p:extLst>
      <p:ext uri="{BB962C8B-B14F-4D97-AF65-F5344CB8AC3E}">
        <p14:creationId xmlns:p14="http://schemas.microsoft.com/office/powerpoint/2010/main" val="9932059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a:t>
            </a:r>
            <a:endParaRPr lang="en-US" dirty="0"/>
          </a:p>
        </p:txBody>
      </p:sp>
      <p:sp>
        <p:nvSpPr>
          <p:cNvPr id="3" name="Content Placeholder 2"/>
          <p:cNvSpPr>
            <a:spLocks noGrp="1"/>
          </p:cNvSpPr>
          <p:nvPr>
            <p:ph idx="1"/>
          </p:nvPr>
        </p:nvSpPr>
        <p:spPr/>
        <p:txBody>
          <a:bodyPr/>
          <a:lstStyle/>
          <a:p>
            <a:r>
              <a:rPr lang="en-US" dirty="0" smtClean="0"/>
              <a:t>The ability to request an SRB was restored August 2</a:t>
            </a:r>
            <a:endParaRPr lang="en-US" dirty="0" smtClean="0"/>
          </a:p>
          <a:p>
            <a:r>
              <a:rPr lang="en-US" dirty="0" smtClean="0"/>
              <a:t>The ability of the CCC to validate the status was restored on August 25</a:t>
            </a:r>
          </a:p>
          <a:p>
            <a:r>
              <a:rPr lang="en-US" dirty="0" smtClean="0"/>
              <a:t>SRB requests must be requested 35-120 days in advance</a:t>
            </a:r>
          </a:p>
          <a:p>
            <a:r>
              <a:rPr lang="en-US" dirty="0" smtClean="0"/>
              <a:t>The SRB Desk does not have a backlog</a:t>
            </a:r>
          </a:p>
          <a:p>
            <a:r>
              <a:rPr lang="en-US" dirty="0" smtClean="0"/>
              <a:t>CCCs should perform proactively to request SRBs that meet all timeline requirements, and they should provide adequate follow up</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40</a:t>
            </a:fld>
            <a:endParaRPr lang="en-US" dirty="0"/>
          </a:p>
        </p:txBody>
      </p:sp>
    </p:spTree>
    <p:extLst>
      <p:ext uri="{BB962C8B-B14F-4D97-AF65-F5344CB8AC3E}">
        <p14:creationId xmlns:p14="http://schemas.microsoft.com/office/powerpoint/2010/main" val="12074516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a:t>
            </a:r>
            <a:endParaRPr lang="en-US" dirty="0"/>
          </a:p>
        </p:txBody>
      </p:sp>
      <p:sp>
        <p:nvSpPr>
          <p:cNvPr id="3" name="Content Placeholder 2"/>
          <p:cNvSpPr>
            <a:spLocks noGrp="1"/>
          </p:cNvSpPr>
          <p:nvPr>
            <p:ph idx="1"/>
          </p:nvPr>
        </p:nvSpPr>
        <p:spPr/>
        <p:txBody>
          <a:bodyPr/>
          <a:lstStyle/>
          <a:p>
            <a:r>
              <a:rPr lang="en-US" dirty="0" smtClean="0"/>
              <a:t>We have numerous data points of CCCs engaging in follow-up late, and too close to the requested reenlistment date to manage any conflicts they may present</a:t>
            </a:r>
          </a:p>
          <a:p>
            <a:r>
              <a:rPr lang="en-US" dirty="0" smtClean="0"/>
              <a:t>SRBs are approved two weeks in advance</a:t>
            </a:r>
          </a:p>
          <a:p>
            <a:r>
              <a:rPr lang="en-US" dirty="0" smtClean="0"/>
              <a:t>System limitations may have made it more difficult to follow up, but those systems were restored over two weeks ago</a:t>
            </a:r>
            <a:endParaRPr lang="en-US" dirty="0"/>
          </a:p>
          <a:p>
            <a:r>
              <a:rPr lang="en-US" dirty="0"/>
              <a:t>The SRB program is back up to full </a:t>
            </a:r>
            <a:r>
              <a:rPr lang="en-US" dirty="0" smtClean="0"/>
              <a:t>speed. Do </a:t>
            </a:r>
            <a:r>
              <a:rPr lang="en-US" dirty="0"/>
              <a:t>not delay engagement or follow </a:t>
            </a:r>
            <a:r>
              <a:rPr lang="en-US" dirty="0" smtClean="0"/>
              <a:t>up.</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41</a:t>
            </a:fld>
            <a:endParaRPr lang="en-US" dirty="0"/>
          </a:p>
        </p:txBody>
      </p:sp>
    </p:spTree>
    <p:extLst>
      <p:ext uri="{BB962C8B-B14F-4D97-AF65-F5344CB8AC3E}">
        <p14:creationId xmlns:p14="http://schemas.microsoft.com/office/powerpoint/2010/main" val="36528046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42</a:t>
            </a:fld>
            <a:endParaRPr lang="en-US"/>
          </a:p>
        </p:txBody>
      </p:sp>
    </p:spTree>
    <p:extLst>
      <p:ext uri="{BB962C8B-B14F-4D97-AF65-F5344CB8AC3E}">
        <p14:creationId xmlns:p14="http://schemas.microsoft.com/office/powerpoint/2010/main" val="36586940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CCC Best Practices</a:t>
            </a:r>
            <a:endParaRPr lang="en-US" dirty="0"/>
          </a:p>
        </p:txBody>
      </p:sp>
      <p:sp>
        <p:nvSpPr>
          <p:cNvPr id="3" name="Content Placeholder 2"/>
          <p:cNvSpPr>
            <a:spLocks noGrp="1"/>
          </p:cNvSpPr>
          <p:nvPr>
            <p:ph idx="1"/>
          </p:nvPr>
        </p:nvSpPr>
        <p:spPr/>
        <p:txBody>
          <a:bodyPr/>
          <a:lstStyle/>
          <a:p>
            <a:r>
              <a:rPr lang="en-US" dirty="0" smtClean="0"/>
              <a:t>Engage Sailors early</a:t>
            </a:r>
          </a:p>
          <a:p>
            <a:pPr lvl="1"/>
            <a:r>
              <a:rPr lang="en-US" dirty="0" smtClean="0"/>
              <a:t>Current policy allows </a:t>
            </a:r>
            <a:r>
              <a:rPr lang="en-US" dirty="0"/>
              <a:t>Sailors </a:t>
            </a:r>
            <a:r>
              <a:rPr lang="en-US" dirty="0" smtClean="0"/>
              <a:t>to </a:t>
            </a:r>
            <a:r>
              <a:rPr lang="en-US" dirty="0"/>
              <a:t>reenlist up to 365 days from </a:t>
            </a:r>
            <a:r>
              <a:rPr lang="en-US" dirty="0" smtClean="0"/>
              <a:t>EAOS, and an SRB can be requested up to 120 days in advance</a:t>
            </a:r>
          </a:p>
          <a:p>
            <a:pPr lvl="1"/>
            <a:r>
              <a:rPr lang="en-US" dirty="0" smtClean="0"/>
              <a:t>This means Sailor engagement should start closer to 18 months from EAOS</a:t>
            </a:r>
          </a:p>
          <a:p>
            <a:r>
              <a:rPr lang="en-US" dirty="0" smtClean="0"/>
              <a:t>Build margin into the process</a:t>
            </a:r>
          </a:p>
          <a:p>
            <a:pPr lvl="1"/>
            <a:r>
              <a:rPr lang="en-US" dirty="0" smtClean="0"/>
              <a:t>Back up local timeline requirements</a:t>
            </a:r>
          </a:p>
          <a:p>
            <a:pPr lvl="1"/>
            <a:r>
              <a:rPr lang="en-US" dirty="0" smtClean="0"/>
              <a:t>Work with the Sailor to select reenlistment dates that provide margin</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43</a:t>
            </a:fld>
            <a:endParaRPr lang="en-US" dirty="0"/>
          </a:p>
        </p:txBody>
      </p:sp>
    </p:spTree>
    <p:extLst>
      <p:ext uri="{BB962C8B-B14F-4D97-AF65-F5344CB8AC3E}">
        <p14:creationId xmlns:p14="http://schemas.microsoft.com/office/powerpoint/2010/main" val="39184943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CCC Best Practices</a:t>
            </a:r>
          </a:p>
        </p:txBody>
      </p:sp>
      <p:sp>
        <p:nvSpPr>
          <p:cNvPr id="3" name="Content Placeholder 2"/>
          <p:cNvSpPr>
            <a:spLocks noGrp="1"/>
          </p:cNvSpPr>
          <p:nvPr>
            <p:ph idx="1"/>
          </p:nvPr>
        </p:nvSpPr>
        <p:spPr/>
        <p:txBody>
          <a:bodyPr/>
          <a:lstStyle/>
          <a:p>
            <a:r>
              <a:rPr lang="en-US" dirty="0" smtClean="0"/>
              <a:t>Work to minimize unnecessary changes in SRB requests if possible</a:t>
            </a:r>
          </a:p>
          <a:p>
            <a:pPr lvl="1"/>
            <a:r>
              <a:rPr lang="en-US" dirty="0" smtClean="0"/>
              <a:t>We recognize this is not always possible, but the volume of changes we make indicates there is room for some improvement</a:t>
            </a:r>
          </a:p>
          <a:p>
            <a:r>
              <a:rPr lang="en-US" dirty="0" smtClean="0"/>
              <a:t>Nothing is “fire and forget.” Never assume.  Follow up like it was your own SRB.</a:t>
            </a:r>
          </a:p>
          <a:p>
            <a:r>
              <a:rPr lang="en-US" dirty="0" smtClean="0"/>
              <a:t>Nothing self-corrects. If the status is not as expected, someone needs to act to fix it.</a:t>
            </a:r>
          </a:p>
          <a:p>
            <a:endParaRPr lang="en-US" dirty="0" smtClean="0"/>
          </a:p>
          <a:p>
            <a:endParaRPr lang="en-US" dirty="0" smtClean="0"/>
          </a:p>
          <a:p>
            <a:pPr lvl="1"/>
            <a:endParaRPr lang="en-US" dirty="0" smtClean="0"/>
          </a:p>
          <a:p>
            <a:endParaRPr lang="en-US" dirty="0" smtClean="0"/>
          </a:p>
          <a:p>
            <a:pPr lvl="1"/>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44</a:t>
            </a:fld>
            <a:endParaRPr lang="en-US" dirty="0"/>
          </a:p>
        </p:txBody>
      </p:sp>
    </p:spTree>
    <p:extLst>
      <p:ext uri="{BB962C8B-B14F-4D97-AF65-F5344CB8AC3E}">
        <p14:creationId xmlns:p14="http://schemas.microsoft.com/office/powerpoint/2010/main" val="26956976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CCC Best Practices</a:t>
            </a:r>
          </a:p>
        </p:txBody>
      </p:sp>
      <p:sp>
        <p:nvSpPr>
          <p:cNvPr id="3" name="Content Placeholder 2"/>
          <p:cNvSpPr>
            <a:spLocks noGrp="1"/>
          </p:cNvSpPr>
          <p:nvPr>
            <p:ph idx="1"/>
          </p:nvPr>
        </p:nvSpPr>
        <p:spPr/>
        <p:txBody>
          <a:bodyPr/>
          <a:lstStyle/>
          <a:p>
            <a:r>
              <a:rPr lang="en-US" dirty="0"/>
              <a:t>Work to maximize “opportunity.” </a:t>
            </a:r>
          </a:p>
          <a:p>
            <a:pPr lvl="1"/>
            <a:r>
              <a:rPr lang="en-US" dirty="0"/>
              <a:t>A narrow focus on “maximizing SRB” can ignore a lot of variables that could impact opportunity.  Sailors need </a:t>
            </a:r>
            <a:r>
              <a:rPr lang="en-US" dirty="0" err="1"/>
              <a:t>ot</a:t>
            </a:r>
            <a:r>
              <a:rPr lang="en-US" dirty="0"/>
              <a:t> understand those </a:t>
            </a:r>
            <a:r>
              <a:rPr lang="en-US" dirty="0" smtClean="0"/>
              <a:t>variables </a:t>
            </a:r>
            <a:r>
              <a:rPr lang="en-US" dirty="0"/>
              <a:t>so they can make an informed decision</a:t>
            </a:r>
            <a:r>
              <a:rPr lang="en-US" dirty="0" smtClean="0"/>
              <a:t>.</a:t>
            </a:r>
          </a:p>
          <a:p>
            <a:r>
              <a:rPr lang="en-US" dirty="0" smtClean="0"/>
              <a:t>Balance the Sailor request with your expertise</a:t>
            </a:r>
          </a:p>
          <a:p>
            <a:pPr lvl="1"/>
            <a:r>
              <a:rPr lang="en-US" dirty="0" smtClean="0"/>
              <a:t>They are relying on us to help them.  We have to apply our expertise to their request.  There may be a better solution than what was requested.</a:t>
            </a:r>
          </a:p>
          <a:p>
            <a:r>
              <a:rPr lang="en-US" dirty="0" smtClean="0"/>
              <a:t>Use the Inquire functions in NSIPS</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45</a:t>
            </a:fld>
            <a:endParaRPr lang="en-US" dirty="0"/>
          </a:p>
        </p:txBody>
      </p:sp>
    </p:spTree>
    <p:extLst>
      <p:ext uri="{BB962C8B-B14F-4D97-AF65-F5344CB8AC3E}">
        <p14:creationId xmlns:p14="http://schemas.microsoft.com/office/powerpoint/2010/main" val="32467493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Website</a:t>
            </a:r>
            <a:endParaRPr lang="en-US" dirty="0"/>
          </a:p>
        </p:txBody>
      </p:sp>
      <p:sp>
        <p:nvSpPr>
          <p:cNvPr id="3" name="Content Placeholder 2"/>
          <p:cNvSpPr>
            <a:spLocks noGrp="1"/>
          </p:cNvSpPr>
          <p:nvPr>
            <p:ph idx="1"/>
          </p:nvPr>
        </p:nvSpPr>
        <p:spPr/>
        <p:txBody>
          <a:bodyPr/>
          <a:lstStyle/>
          <a:p>
            <a:r>
              <a:rPr lang="en-US" u="sng" dirty="0" smtClean="0">
                <a:hlinkClick r:id="rId2"/>
              </a:rPr>
              <a:t>https</a:t>
            </a:r>
            <a:r>
              <a:rPr lang="en-US" u="sng" dirty="0">
                <a:hlinkClick r:id="rId2"/>
              </a:rPr>
              <a:t>://www.mynavyhr.navy.mil/Career-Management/Community-Management/Enlisted-Career-Admin/SRB-SDAP-Enl-Bonus/</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46</a:t>
            </a:fld>
            <a:endParaRPr lang="en-US" dirty="0"/>
          </a:p>
        </p:txBody>
      </p:sp>
      <p:pic>
        <p:nvPicPr>
          <p:cNvPr id="6" name="Picture 5"/>
          <p:cNvPicPr/>
          <p:nvPr/>
        </p:nvPicPr>
        <p:blipFill rotWithShape="1">
          <a:blip r:embed="rId3"/>
          <a:srcRect r="47028"/>
          <a:stretch/>
        </p:blipFill>
        <p:spPr bwMode="auto">
          <a:xfrm>
            <a:off x="2209800" y="2971800"/>
            <a:ext cx="4359275" cy="24688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61851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a:t>SRB Help Desk </a:t>
            </a:r>
          </a:p>
          <a:p>
            <a:pPr marL="457200" lvl="1" indent="0">
              <a:buNone/>
            </a:pPr>
            <a:r>
              <a:rPr lang="en-US" dirty="0"/>
              <a:t>(901</a:t>
            </a:r>
            <a:r>
              <a:rPr lang="en-US" dirty="0" smtClean="0"/>
              <a:t>) 874-2526</a:t>
            </a:r>
            <a:endParaRPr lang="en-US" dirty="0"/>
          </a:p>
          <a:p>
            <a:pPr marL="457200" lvl="1" indent="0">
              <a:buNone/>
            </a:pPr>
            <a:r>
              <a:rPr lang="en-US" dirty="0" smtClean="0"/>
              <a:t>(</a:t>
            </a:r>
            <a:r>
              <a:rPr lang="en-US" dirty="0"/>
              <a:t>901) 874-3215</a:t>
            </a:r>
          </a:p>
          <a:p>
            <a:pPr marL="457200" lvl="1" indent="0">
              <a:buNone/>
            </a:pPr>
            <a:r>
              <a:rPr lang="en-US" dirty="0" smtClean="0"/>
              <a:t>(</a:t>
            </a:r>
            <a:r>
              <a:rPr lang="en-US" dirty="0"/>
              <a:t>901) </a:t>
            </a:r>
            <a:r>
              <a:rPr lang="en-US" dirty="0" smtClean="0"/>
              <a:t>874-3915</a:t>
            </a:r>
          </a:p>
          <a:p>
            <a:pPr marL="457200" lvl="1" indent="0">
              <a:buNone/>
            </a:pPr>
            <a:endParaRPr lang="en-US" dirty="0"/>
          </a:p>
          <a:p>
            <a:pPr marL="0" indent="0" algn="ctr">
              <a:buNone/>
            </a:pPr>
            <a:r>
              <a:rPr lang="en-US" dirty="0" smtClean="0"/>
              <a:t>MILL_INCEN_PAYS@NAVY.MIL</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47</a:t>
            </a:fld>
            <a:endParaRPr lang="en-US" dirty="0"/>
          </a:p>
        </p:txBody>
      </p:sp>
    </p:spTree>
    <p:extLst>
      <p:ext uri="{BB962C8B-B14F-4D97-AF65-F5344CB8AC3E}">
        <p14:creationId xmlns:p14="http://schemas.microsoft.com/office/powerpoint/2010/main" val="1638732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OPINS</a:t>
            </a:r>
            <a:endParaRPr lang="en-US" dirty="0"/>
          </a:p>
        </p:txBody>
      </p:sp>
      <p:sp>
        <p:nvSpPr>
          <p:cNvPr id="3" name="Content Placeholder 2"/>
          <p:cNvSpPr>
            <a:spLocks noGrp="1"/>
          </p:cNvSpPr>
          <p:nvPr>
            <p:ph idx="1"/>
          </p:nvPr>
        </p:nvSpPr>
        <p:spPr/>
        <p:txBody>
          <a:bodyPr/>
          <a:lstStyle/>
          <a:p>
            <a:r>
              <a:rPr lang="en-US" dirty="0" smtClean="0"/>
              <a:t>OPINS was the historical interface for processing SRBs</a:t>
            </a:r>
          </a:p>
          <a:p>
            <a:r>
              <a:rPr lang="en-US" dirty="0" smtClean="0"/>
              <a:t>As NSIPS functionality grew, a user interface for requesting SRBs was added</a:t>
            </a:r>
          </a:p>
          <a:p>
            <a:r>
              <a:rPr lang="en-US" dirty="0" smtClean="0"/>
              <a:t>The normal method for requesting an SRB then transitioned from direct request in OPINS to request via CIMS</a:t>
            </a:r>
          </a:p>
          <a:p>
            <a:r>
              <a:rPr lang="en-US" dirty="0" smtClean="0"/>
              <a:t>Some users did maintain OPINS access. The transition has removed this option for the few remaining OPINS users</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5</a:t>
            </a:fld>
            <a:endParaRPr lang="en-US" dirty="0"/>
          </a:p>
        </p:txBody>
      </p:sp>
    </p:spTree>
    <p:extLst>
      <p:ext uri="{BB962C8B-B14F-4D97-AF65-F5344CB8AC3E}">
        <p14:creationId xmlns:p14="http://schemas.microsoft.com/office/powerpoint/2010/main" val="734798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OPINS</a:t>
            </a:r>
            <a:endParaRPr lang="en-US" dirty="0"/>
          </a:p>
        </p:txBody>
      </p:sp>
      <p:sp>
        <p:nvSpPr>
          <p:cNvPr id="3" name="Content Placeholder 2"/>
          <p:cNvSpPr>
            <a:spLocks noGrp="1"/>
          </p:cNvSpPr>
          <p:nvPr>
            <p:ph idx="1"/>
          </p:nvPr>
        </p:nvSpPr>
        <p:spPr/>
        <p:txBody>
          <a:bodyPr/>
          <a:lstStyle/>
          <a:p>
            <a:r>
              <a:rPr lang="en-US" dirty="0"/>
              <a:t>CIMS would transmit an SRB request to OPINS via BOL, and reflect SRB status back to </a:t>
            </a:r>
            <a:r>
              <a:rPr lang="en-US" dirty="0" smtClean="0"/>
              <a:t>BOL</a:t>
            </a:r>
          </a:p>
          <a:p>
            <a:r>
              <a:rPr lang="en-US" dirty="0" smtClean="0"/>
              <a:t>CIMS would sync to OPINS via BOL every work night at 1600 CDT/CST</a:t>
            </a:r>
          </a:p>
          <a:p>
            <a:r>
              <a:rPr lang="en-US" dirty="0" smtClean="0"/>
              <a:t>This would build in a 2-3 work day delay from submission to when a status was posted to BOL</a:t>
            </a:r>
          </a:p>
          <a:p>
            <a:r>
              <a:rPr lang="en-US" dirty="0" smtClean="0"/>
              <a:t>Some requests would fail to transmit</a:t>
            </a:r>
          </a:p>
          <a:p>
            <a:pPr lvl="1"/>
            <a:r>
              <a:rPr lang="en-US" dirty="0" smtClean="0"/>
              <a:t>Submission greater than 120 days in advance</a:t>
            </a:r>
          </a:p>
          <a:p>
            <a:pPr lvl="1"/>
            <a:r>
              <a:rPr lang="en-US" dirty="0" smtClean="0"/>
              <a:t>Some skills with the letter F, but not every time</a:t>
            </a:r>
          </a:p>
          <a:p>
            <a:pPr lvl="1"/>
            <a:r>
              <a:rPr lang="en-US" dirty="0" smtClean="0"/>
              <a:t>Unpredictable synchronization errors</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6</a:t>
            </a:fld>
            <a:endParaRPr lang="en-US" dirty="0"/>
          </a:p>
        </p:txBody>
      </p:sp>
    </p:spTree>
    <p:extLst>
      <p:ext uri="{BB962C8B-B14F-4D97-AF65-F5344CB8AC3E}">
        <p14:creationId xmlns:p14="http://schemas.microsoft.com/office/powerpoint/2010/main" val="3431778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OPINS to NSIPS</a:t>
            </a:r>
          </a:p>
        </p:txBody>
      </p:sp>
      <p:sp>
        <p:nvSpPr>
          <p:cNvPr id="3" name="Content Placeholder 2"/>
          <p:cNvSpPr>
            <a:spLocks noGrp="1"/>
          </p:cNvSpPr>
          <p:nvPr>
            <p:ph idx="1"/>
          </p:nvPr>
        </p:nvSpPr>
        <p:spPr/>
        <p:txBody>
          <a:bodyPr/>
          <a:lstStyle/>
          <a:p>
            <a:r>
              <a:rPr lang="en-US" dirty="0" smtClean="0"/>
              <a:t>As part of the larger effort to reduce the Navy’s 55 separate pay and personnel systems to 1 (55 to 1, NP2), the OPINS functionality has been migrated to NSIPS</a:t>
            </a:r>
          </a:p>
          <a:p>
            <a:r>
              <a:rPr lang="en-US" dirty="0" smtClean="0"/>
              <a:t>OPINS has been locked out to a read-only mode as of July 3, and will be completely </a:t>
            </a:r>
            <a:r>
              <a:rPr lang="en-US" dirty="0" err="1" smtClean="0"/>
              <a:t>sundowned</a:t>
            </a:r>
            <a:r>
              <a:rPr lang="en-US" dirty="0" smtClean="0"/>
              <a:t> in the near future</a:t>
            </a:r>
          </a:p>
          <a:p>
            <a:r>
              <a:rPr lang="en-US" dirty="0" smtClean="0"/>
              <a:t>All historical data from OPINS has been migrated to NSIPS</a:t>
            </a:r>
          </a:p>
          <a:p>
            <a:pPr lvl="1"/>
            <a:r>
              <a:rPr lang="en-US" dirty="0" smtClean="0"/>
              <a:t>If a request was fully pre-screened prior to OPINS locking out, we have it in our NSIPS queue</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7</a:t>
            </a:fld>
            <a:endParaRPr lang="en-US" dirty="0"/>
          </a:p>
        </p:txBody>
      </p:sp>
    </p:spTree>
    <p:extLst>
      <p:ext uri="{BB962C8B-B14F-4D97-AF65-F5344CB8AC3E}">
        <p14:creationId xmlns:p14="http://schemas.microsoft.com/office/powerpoint/2010/main" val="1648962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related to the migration</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8</a:t>
            </a:fld>
            <a:endParaRPr lang="en-US"/>
          </a:p>
        </p:txBody>
      </p:sp>
    </p:spTree>
    <p:extLst>
      <p:ext uri="{BB962C8B-B14F-4D97-AF65-F5344CB8AC3E}">
        <p14:creationId xmlns:p14="http://schemas.microsoft.com/office/powerpoint/2010/main" val="1809461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SRB Processing</a:t>
            </a:r>
            <a:endParaRPr lang="en-US" dirty="0"/>
          </a:p>
        </p:txBody>
      </p:sp>
      <p:sp>
        <p:nvSpPr>
          <p:cNvPr id="3" name="Content Placeholder 2"/>
          <p:cNvSpPr>
            <a:spLocks noGrp="1"/>
          </p:cNvSpPr>
          <p:nvPr>
            <p:ph idx="1"/>
          </p:nvPr>
        </p:nvSpPr>
        <p:spPr/>
        <p:txBody>
          <a:bodyPr/>
          <a:lstStyle/>
          <a:p>
            <a:r>
              <a:rPr lang="en-US" dirty="0" smtClean="0"/>
              <a:t>All pay transactions require two party approval</a:t>
            </a:r>
          </a:p>
          <a:p>
            <a:r>
              <a:rPr lang="en-US" dirty="0" smtClean="0"/>
              <a:t>This is satisfied by the CCC submitting the request, and the approver at BUPERS-328 then final approving the request</a:t>
            </a:r>
          </a:p>
          <a:p>
            <a:r>
              <a:rPr lang="en-US" dirty="0" smtClean="0"/>
              <a:t>OPINS programming did not specifically enforce this requirement</a:t>
            </a:r>
          </a:p>
          <a:p>
            <a:r>
              <a:rPr lang="en-US" dirty="0" smtClean="0"/>
              <a:t>NSIPS programming does enforce this requirement through the use of assigned user roles</a:t>
            </a:r>
          </a:p>
          <a:p>
            <a:r>
              <a:rPr lang="en-US" dirty="0" smtClean="0"/>
              <a:t>By policy, NSIPS users cannot be assigned both creator and approver roles</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9</a:t>
            </a:fld>
            <a:endParaRPr lang="en-US" dirty="0"/>
          </a:p>
        </p:txBody>
      </p:sp>
    </p:spTree>
    <p:extLst>
      <p:ext uri="{BB962C8B-B14F-4D97-AF65-F5344CB8AC3E}">
        <p14:creationId xmlns:p14="http://schemas.microsoft.com/office/powerpoint/2010/main" val="2793699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7567</TotalTime>
  <Words>2627</Words>
  <Application>Microsoft Office PowerPoint</Application>
  <PresentationFormat>On-screen Show (4:3)</PresentationFormat>
  <Paragraphs>274</Paragraphs>
  <Slides>47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Times New Roman</vt:lpstr>
      <vt:lpstr>Wingdings</vt:lpstr>
      <vt:lpstr>Default Design</vt:lpstr>
      <vt:lpstr>SRB</vt:lpstr>
      <vt:lpstr>Agenda</vt:lpstr>
      <vt:lpstr>References</vt:lpstr>
      <vt:lpstr>background</vt:lpstr>
      <vt:lpstr>OPINS</vt:lpstr>
      <vt:lpstr>OPINS</vt:lpstr>
      <vt:lpstr>OPINS to NSIPS</vt:lpstr>
      <vt:lpstr>Changes related to the migration</vt:lpstr>
      <vt:lpstr>Changes to SRB Processing</vt:lpstr>
      <vt:lpstr>Changes to SRB Processing</vt:lpstr>
      <vt:lpstr>Changing an SRB Request</vt:lpstr>
      <vt:lpstr>Changing an SRB Request</vt:lpstr>
      <vt:lpstr>Changing an SRB Request</vt:lpstr>
      <vt:lpstr>Improvements</vt:lpstr>
      <vt:lpstr>New Challenges</vt:lpstr>
      <vt:lpstr>deviations</vt:lpstr>
      <vt:lpstr>Deviation</vt:lpstr>
      <vt:lpstr>Deviation</vt:lpstr>
      <vt:lpstr>Deviation</vt:lpstr>
      <vt:lpstr>Deviation</vt:lpstr>
      <vt:lpstr>Submitting a request</vt:lpstr>
      <vt:lpstr>SRB Submission in NSIPS</vt:lpstr>
      <vt:lpstr>SRB Submission in NSIPS</vt:lpstr>
      <vt:lpstr>SRB Submission in NSIPS</vt:lpstr>
      <vt:lpstr>SRB Submission in NSIPS</vt:lpstr>
      <vt:lpstr>Paygrades</vt:lpstr>
      <vt:lpstr>Paygrades</vt:lpstr>
      <vt:lpstr>Paygrades</vt:lpstr>
      <vt:lpstr>Checking the status of a request</vt:lpstr>
      <vt:lpstr>Validating SRB status</vt:lpstr>
      <vt:lpstr>Validating SRB status</vt:lpstr>
      <vt:lpstr>Pre Cert Request tab</vt:lpstr>
      <vt:lpstr>SRB/ESRP Status tab</vt:lpstr>
      <vt:lpstr>SRB/ESRP Status tab</vt:lpstr>
      <vt:lpstr>Validating SRB status</vt:lpstr>
      <vt:lpstr>Validating SRB status</vt:lpstr>
      <vt:lpstr>Validating SRB status</vt:lpstr>
      <vt:lpstr>Validating SRB status</vt:lpstr>
      <vt:lpstr>Validating SRB status</vt:lpstr>
      <vt:lpstr>Problems</vt:lpstr>
      <vt:lpstr>Problems</vt:lpstr>
      <vt:lpstr>Best practices</vt:lpstr>
      <vt:lpstr>CCC Best Practices</vt:lpstr>
      <vt:lpstr>CCC Best Practices</vt:lpstr>
      <vt:lpstr>CCC Best Practices</vt:lpstr>
      <vt:lpstr>Our Website</vt:lpstr>
      <vt:lpstr>CONTACT INFORMATION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Albert, Tom A CIV OPNAV N17, N170</dc:creator>
  <cp:lastModifiedBy>Gale, James E MCPO USN CHNAVPERS MIL TN (USA)</cp:lastModifiedBy>
  <cp:revision>389</cp:revision>
  <cp:lastPrinted>2014-07-18T18:17:33Z</cp:lastPrinted>
  <dcterms:created xsi:type="dcterms:W3CDTF">2006-01-19T13:23:02Z</dcterms:created>
  <dcterms:modified xsi:type="dcterms:W3CDTF">2021-09-10T17:37:50Z</dcterms:modified>
</cp:coreProperties>
</file>